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63"/>
  </p:notesMasterIdLst>
  <p:handoutMasterIdLst>
    <p:handoutMasterId r:id="rId64"/>
  </p:handoutMasterIdLst>
  <p:sldIdLst>
    <p:sldId id="317" r:id="rId3"/>
    <p:sldId id="318" r:id="rId4"/>
    <p:sldId id="354" r:id="rId5"/>
    <p:sldId id="357" r:id="rId6"/>
    <p:sldId id="358" r:id="rId7"/>
    <p:sldId id="359" r:id="rId8"/>
    <p:sldId id="360" r:id="rId9"/>
    <p:sldId id="362" r:id="rId10"/>
    <p:sldId id="361" r:id="rId11"/>
    <p:sldId id="329" r:id="rId12"/>
    <p:sldId id="364" r:id="rId13"/>
    <p:sldId id="367" r:id="rId14"/>
    <p:sldId id="368" r:id="rId15"/>
    <p:sldId id="365" r:id="rId16"/>
    <p:sldId id="369" r:id="rId17"/>
    <p:sldId id="366" r:id="rId18"/>
    <p:sldId id="370" r:id="rId19"/>
    <p:sldId id="371" r:id="rId20"/>
    <p:sldId id="372" r:id="rId21"/>
    <p:sldId id="376" r:id="rId22"/>
    <p:sldId id="373" r:id="rId23"/>
    <p:sldId id="374" r:id="rId24"/>
    <p:sldId id="375" r:id="rId25"/>
    <p:sldId id="377" r:id="rId26"/>
    <p:sldId id="379" r:id="rId27"/>
    <p:sldId id="378" r:id="rId28"/>
    <p:sldId id="380" r:id="rId29"/>
    <p:sldId id="381" r:id="rId30"/>
    <p:sldId id="382" r:id="rId31"/>
    <p:sldId id="383" r:id="rId32"/>
    <p:sldId id="384" r:id="rId33"/>
    <p:sldId id="386" r:id="rId34"/>
    <p:sldId id="388" r:id="rId35"/>
    <p:sldId id="390" r:id="rId36"/>
    <p:sldId id="389" r:id="rId37"/>
    <p:sldId id="391" r:id="rId38"/>
    <p:sldId id="396" r:id="rId39"/>
    <p:sldId id="385" r:id="rId40"/>
    <p:sldId id="392" r:id="rId41"/>
    <p:sldId id="393" r:id="rId42"/>
    <p:sldId id="394" r:id="rId43"/>
    <p:sldId id="395" r:id="rId44"/>
    <p:sldId id="397" r:id="rId45"/>
    <p:sldId id="398" r:id="rId46"/>
    <p:sldId id="399" r:id="rId47"/>
    <p:sldId id="400" r:id="rId48"/>
    <p:sldId id="401" r:id="rId49"/>
    <p:sldId id="356" r:id="rId50"/>
    <p:sldId id="363" r:id="rId51"/>
    <p:sldId id="330" r:id="rId52"/>
    <p:sldId id="331" r:id="rId53"/>
    <p:sldId id="332" r:id="rId54"/>
    <p:sldId id="346" r:id="rId55"/>
    <p:sldId id="348" r:id="rId56"/>
    <p:sldId id="350" r:id="rId57"/>
    <p:sldId id="347" r:id="rId58"/>
    <p:sldId id="349" r:id="rId59"/>
    <p:sldId id="352" r:id="rId60"/>
    <p:sldId id="353" r:id="rId61"/>
    <p:sldId id="355" r:id="rId62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18"/>
            <p14:sldId id="354"/>
            <p14:sldId id="357"/>
            <p14:sldId id="358"/>
            <p14:sldId id="359"/>
            <p14:sldId id="360"/>
            <p14:sldId id="362"/>
            <p14:sldId id="361"/>
            <p14:sldId id="329"/>
            <p14:sldId id="364"/>
            <p14:sldId id="367"/>
            <p14:sldId id="368"/>
            <p14:sldId id="365"/>
            <p14:sldId id="369"/>
            <p14:sldId id="366"/>
            <p14:sldId id="370"/>
            <p14:sldId id="371"/>
            <p14:sldId id="372"/>
            <p14:sldId id="376"/>
            <p14:sldId id="373"/>
            <p14:sldId id="374"/>
            <p14:sldId id="375"/>
            <p14:sldId id="377"/>
            <p14:sldId id="379"/>
            <p14:sldId id="378"/>
            <p14:sldId id="380"/>
            <p14:sldId id="381"/>
            <p14:sldId id="382"/>
            <p14:sldId id="383"/>
            <p14:sldId id="384"/>
            <p14:sldId id="386"/>
            <p14:sldId id="388"/>
            <p14:sldId id="390"/>
            <p14:sldId id="389"/>
            <p14:sldId id="391"/>
            <p14:sldId id="396"/>
            <p14:sldId id="385"/>
            <p14:sldId id="392"/>
            <p14:sldId id="393"/>
            <p14:sldId id="394"/>
            <p14:sldId id="395"/>
            <p14:sldId id="397"/>
            <p14:sldId id="398"/>
            <p14:sldId id="399"/>
            <p14:sldId id="400"/>
            <p14:sldId id="401"/>
            <p14:sldId id="356"/>
            <p14:sldId id="363"/>
            <p14:sldId id="330"/>
            <p14:sldId id="331"/>
            <p14:sldId id="332"/>
            <p14:sldId id="346"/>
            <p14:sldId id="348"/>
            <p14:sldId id="350"/>
            <p14:sldId id="347"/>
            <p14:sldId id="349"/>
            <p14:sldId id="352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60A"/>
    <a:srgbClr val="002060"/>
    <a:srgbClr val="222268"/>
    <a:srgbClr val="00B0F0"/>
    <a:srgbClr val="FA960A"/>
    <a:srgbClr val="D9D9D9"/>
    <a:srgbClr val="6AB5D9"/>
    <a:srgbClr val="0A3250"/>
    <a:srgbClr val="CBE5F9"/>
    <a:srgbClr val="9E1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3220" autoAdjust="0"/>
  </p:normalViewPr>
  <p:slideViewPr>
    <p:cSldViewPr>
      <p:cViewPr varScale="1">
        <p:scale>
          <a:sx n="103" d="100"/>
          <a:sy n="103" d="100"/>
        </p:scale>
        <p:origin x="1044" y="114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19/10/2025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973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39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6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6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7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.jpg"/><Relationship Id="rId7" Type="http://schemas.openxmlformats.org/officeDocument/2006/relationships/image" Target="../media/image350.png"/><Relationship Id="rId1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76.png"/><Relationship Id="rId7" Type="http://schemas.openxmlformats.org/officeDocument/2006/relationships/image" Target="../media/image350.png"/><Relationship Id="rId1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.png"/><Relationship Id="rId11" Type="http://schemas.openxmlformats.org/officeDocument/2006/relationships/image" Target="../media/image69.jpeg"/><Relationship Id="rId5" Type="http://schemas.openxmlformats.org/officeDocument/2006/relationships/image" Target="../media/image330.png"/><Relationship Id="rId15" Type="http://schemas.openxmlformats.org/officeDocument/2006/relationships/image" Target="../media/image78.png"/><Relationship Id="rId10" Type="http://schemas.openxmlformats.org/officeDocument/2006/relationships/image" Target="../media/image380.png"/><Relationship Id="rId9" Type="http://schemas.openxmlformats.org/officeDocument/2006/relationships/image" Target="../media/image370.png"/><Relationship Id="rId1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Bases de la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Module OPTO-ELECTRONIQUE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15480" y="5509035"/>
            <a:ext cx="7800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00B0F0"/>
                </a:solidFill>
              </a:rPr>
              <a:t>« Si tu veux être </a:t>
            </a:r>
            <a:r>
              <a:rPr lang="fr-FR" i="1" dirty="0" err="1">
                <a:solidFill>
                  <a:srgbClr val="00B0F0"/>
                </a:solidFill>
              </a:rPr>
              <a:t>ingénieur⸱e</a:t>
            </a:r>
            <a:r>
              <a:rPr lang="fr-FR" i="1" dirty="0">
                <a:solidFill>
                  <a:srgbClr val="00B0F0"/>
                </a:solidFill>
              </a:rPr>
              <a:t> en </a:t>
            </a:r>
            <a:r>
              <a:rPr lang="fr-FR" b="1" i="1" dirty="0">
                <a:solidFill>
                  <a:srgbClr val="00B0F0"/>
                </a:solidFill>
              </a:rPr>
              <a:t>photonique</a:t>
            </a:r>
            <a:r>
              <a:rPr lang="fr-FR" i="1" dirty="0">
                <a:solidFill>
                  <a:srgbClr val="00B0F0"/>
                </a:solidFill>
              </a:rPr>
              <a:t>,</a:t>
            </a:r>
            <a:r>
              <a:rPr lang="fr-FR" b="1" i="1" dirty="0">
                <a:solidFill>
                  <a:srgbClr val="00B0F0"/>
                </a:solidFill>
              </a:rPr>
              <a:t> capable de concevoir, intégrer, tester et améliorer des systèmes photoniques</a:t>
            </a:r>
            <a:r>
              <a:rPr lang="fr-FR" i="1" dirty="0">
                <a:solidFill>
                  <a:srgbClr val="00B0F0"/>
                </a:solidFill>
              </a:rPr>
              <a:t>, tu dois savoir </a:t>
            </a:r>
            <a:r>
              <a:rPr lang="fr-FR" b="1" i="1" dirty="0">
                <a:solidFill>
                  <a:srgbClr val="00B0F0"/>
                </a:solidFill>
              </a:rPr>
              <a:t>parler la langue de l’électronique</a:t>
            </a:r>
            <a:r>
              <a:rPr lang="fr-FR" i="1" dirty="0">
                <a:solidFill>
                  <a:srgbClr val="00B0F0"/>
                </a:solidFill>
              </a:rPr>
              <a:t> aussi bien que celle de la lumière. »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3233" y="6186143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>
                <a:latin typeface="+mj-lt"/>
              </a:rPr>
              <a:t>ChatGPT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photodétection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08439A8-EDC4-D3CD-B2B3-CD817D9FCD05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Sys. Phot.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Grandeur Electrique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86B31D0-FD57-2061-A055-340164F67222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47" name="Connecteur droit avec flèche 146">
            <a:extLst>
              <a:ext uri="{FF2B5EF4-FFF2-40B4-BE49-F238E27FC236}">
                <a16:creationId xmlns:a16="http://schemas.microsoft.com/office/drawing/2014/main" id="{7C316436-E29D-1F24-31A6-FB17EA389CC0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ZoneTexte 147">
            <a:extLst>
              <a:ext uri="{FF2B5EF4-FFF2-40B4-BE49-F238E27FC236}">
                <a16:creationId xmlns:a16="http://schemas.microsoft.com/office/drawing/2014/main" id="{9CDFB6FF-8810-0F8C-E6ED-8472129F092E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49" name="Connecteur droit avec flèche 148">
            <a:extLst>
              <a:ext uri="{FF2B5EF4-FFF2-40B4-BE49-F238E27FC236}">
                <a16:creationId xmlns:a16="http://schemas.microsoft.com/office/drawing/2014/main" id="{23A4096C-0522-2852-A8B6-42900A2C49B2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oneTexte 149">
            <a:extLst>
              <a:ext uri="{FF2B5EF4-FFF2-40B4-BE49-F238E27FC236}">
                <a16:creationId xmlns:a16="http://schemas.microsoft.com/office/drawing/2014/main" id="{26B47DAE-1C56-1E1B-E115-0995C6D46C0F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8173279-AE95-71EF-6968-06705ADA2AED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2D650A21-F0F8-1864-8905-FEB9FCEFC95E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ZoneTexte 152">
            <a:extLst>
              <a:ext uri="{FF2B5EF4-FFF2-40B4-BE49-F238E27FC236}">
                <a16:creationId xmlns:a16="http://schemas.microsoft.com/office/drawing/2014/main" id="{61BC13A3-C916-879F-6D19-E4EB9DDE9084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A8720A4-AA80-104A-C4B9-D7551CC05449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5" name="Connecteur droit avec flèche 154">
            <a:extLst>
              <a:ext uri="{FF2B5EF4-FFF2-40B4-BE49-F238E27FC236}">
                <a16:creationId xmlns:a16="http://schemas.microsoft.com/office/drawing/2014/main" id="{73555C47-79C7-B37D-B903-A61E3E5D49C2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ZoneTexte 155">
            <a:extLst>
              <a:ext uri="{FF2B5EF4-FFF2-40B4-BE49-F238E27FC236}">
                <a16:creationId xmlns:a16="http://schemas.microsoft.com/office/drawing/2014/main" id="{C71311FE-3D0F-46F9-F5D6-1A42CBCE9E61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F3432C5-D0BF-BC6F-C351-430F57C2E4D6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E530A308-C300-6EB6-E3DE-4FDA0C0054AE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ZoneTexte 158">
            <a:extLst>
              <a:ext uri="{FF2B5EF4-FFF2-40B4-BE49-F238E27FC236}">
                <a16:creationId xmlns:a16="http://schemas.microsoft.com/office/drawing/2014/main" id="{4C16FC19-C6DD-884B-5464-9573E556CAF8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</p:spTree>
    <p:extLst>
      <p:ext uri="{BB962C8B-B14F-4D97-AF65-F5344CB8AC3E}">
        <p14:creationId xmlns:p14="http://schemas.microsoft.com/office/powerpoint/2010/main" val="123527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photodétection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B784F3-FB3D-38F3-B0D1-D8856298E213}"/>
              </a:ext>
            </a:extLst>
          </p:cNvPr>
          <p:cNvSpPr txBox="1"/>
          <p:nvPr/>
        </p:nvSpPr>
        <p:spPr>
          <a:xfrm>
            <a:off x="8688288" y="3651365"/>
            <a:ext cx="2359215" cy="338554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1" dirty="0"/>
              <a:t>Prendre une décision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D748E3-E0C0-4C23-9F15-2FBAD3B2838C}"/>
              </a:ext>
            </a:extLst>
          </p:cNvPr>
          <p:cNvSpPr txBox="1"/>
          <p:nvPr/>
        </p:nvSpPr>
        <p:spPr>
          <a:xfrm>
            <a:off x="3865070" y="4400896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C58D48-9F46-26B1-0BA0-875E91277B1E}"/>
              </a:ext>
            </a:extLst>
          </p:cNvPr>
          <p:cNvSpPr/>
          <p:nvPr/>
        </p:nvSpPr>
        <p:spPr>
          <a:xfrm>
            <a:off x="1021912" y="4510152"/>
            <a:ext cx="10402680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186214-4074-62C6-576E-91A7E13B499B}"/>
              </a:ext>
            </a:extLst>
          </p:cNvPr>
          <p:cNvSpPr/>
          <p:nvPr/>
        </p:nvSpPr>
        <p:spPr>
          <a:xfrm>
            <a:off x="1324404" y="4576325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8D5074-3BF0-4953-42BB-7DFFD3D56040}"/>
              </a:ext>
            </a:extLst>
          </p:cNvPr>
          <p:cNvSpPr/>
          <p:nvPr/>
        </p:nvSpPr>
        <p:spPr>
          <a:xfrm>
            <a:off x="3881558" y="5553653"/>
            <a:ext cx="938254" cy="9865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Camera</a:t>
            </a:r>
          </a:p>
        </p:txBody>
      </p:sp>
      <p:sp>
        <p:nvSpPr>
          <p:cNvPr id="35" name="Organigramme : Opération manuelle 34">
            <a:extLst>
              <a:ext uri="{FF2B5EF4-FFF2-40B4-BE49-F238E27FC236}">
                <a16:creationId xmlns:a16="http://schemas.microsoft.com/office/drawing/2014/main" id="{C98E4374-62D5-2EF4-487C-0819E3B609B2}"/>
              </a:ext>
            </a:extLst>
          </p:cNvPr>
          <p:cNvSpPr/>
          <p:nvPr/>
        </p:nvSpPr>
        <p:spPr>
          <a:xfrm>
            <a:off x="3720995" y="5069936"/>
            <a:ext cx="1259381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Optics</a:t>
            </a:r>
            <a:endParaRPr lang="fr-FR" sz="1400" b="1" dirty="0"/>
          </a:p>
        </p:txBody>
      </p:sp>
      <p:sp>
        <p:nvSpPr>
          <p:cNvPr id="36" name="Organigramme : Délai 35">
            <a:extLst>
              <a:ext uri="{FF2B5EF4-FFF2-40B4-BE49-F238E27FC236}">
                <a16:creationId xmlns:a16="http://schemas.microsoft.com/office/drawing/2014/main" id="{CFBBE9C3-3041-677A-DA8C-24B0E177218F}"/>
              </a:ext>
            </a:extLst>
          </p:cNvPr>
          <p:cNvSpPr/>
          <p:nvPr/>
        </p:nvSpPr>
        <p:spPr>
          <a:xfrm rot="19836397">
            <a:off x="5335525" y="3590565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4C3EF7-EA2E-1664-83AE-AE26762625A4}"/>
              </a:ext>
            </a:extLst>
          </p:cNvPr>
          <p:cNvSpPr/>
          <p:nvPr/>
        </p:nvSpPr>
        <p:spPr>
          <a:xfrm>
            <a:off x="4241491" y="4574176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Délai 37">
            <a:extLst>
              <a:ext uri="{FF2B5EF4-FFF2-40B4-BE49-F238E27FC236}">
                <a16:creationId xmlns:a16="http://schemas.microsoft.com/office/drawing/2014/main" id="{74396874-E51A-E827-3757-D0717EF4C8B4}"/>
              </a:ext>
            </a:extLst>
          </p:cNvPr>
          <p:cNvSpPr/>
          <p:nvPr/>
        </p:nvSpPr>
        <p:spPr>
          <a:xfrm rot="1855923">
            <a:off x="5383329" y="5056141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820F7A8-83EC-CD2E-4E03-73F949B235F2}"/>
              </a:ext>
            </a:extLst>
          </p:cNvPr>
          <p:cNvSpPr txBox="1"/>
          <p:nvPr/>
        </p:nvSpPr>
        <p:spPr>
          <a:xfrm>
            <a:off x="5127163" y="3069769"/>
            <a:ext cx="984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Lights</a:t>
            </a:r>
            <a:endParaRPr lang="fr-FR" dirty="0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F2D9681-9248-9775-5C1F-D8B61CCB2EB1}"/>
              </a:ext>
            </a:extLst>
          </p:cNvPr>
          <p:cNvCxnSpPr>
            <a:cxnSpLocks/>
          </p:cNvCxnSpPr>
          <p:nvPr/>
        </p:nvCxnSpPr>
        <p:spPr>
          <a:xfrm flipH="1">
            <a:off x="4849305" y="3940866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C9758C1-8A51-8407-C887-197B7B8DA7C5}"/>
              </a:ext>
            </a:extLst>
          </p:cNvPr>
          <p:cNvCxnSpPr>
            <a:cxnSpLocks/>
          </p:cNvCxnSpPr>
          <p:nvPr/>
        </p:nvCxnSpPr>
        <p:spPr>
          <a:xfrm flipH="1" flipV="1">
            <a:off x="4980376" y="4963197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47CF817-378F-397E-0F8B-7A778E21A6A5}"/>
              </a:ext>
            </a:extLst>
          </p:cNvPr>
          <p:cNvSpPr/>
          <p:nvPr/>
        </p:nvSpPr>
        <p:spPr>
          <a:xfrm rot="16200000">
            <a:off x="2917051" y="5326394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Sensor</a:t>
            </a:r>
            <a:endParaRPr lang="fr-FR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DB6F0B-94EB-3A72-0144-6D44053F96A0}"/>
              </a:ext>
            </a:extLst>
          </p:cNvPr>
          <p:cNvSpPr/>
          <p:nvPr/>
        </p:nvSpPr>
        <p:spPr>
          <a:xfrm rot="16200000">
            <a:off x="6135055" y="532259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Sensor</a:t>
            </a:r>
            <a:endParaRPr lang="fr-FR" sz="1200" dirty="0"/>
          </a:p>
        </p:txBody>
      </p:sp>
      <p:sp>
        <p:nvSpPr>
          <p:cNvPr id="44" name="Flèche : pentagone 27">
            <a:extLst>
              <a:ext uri="{FF2B5EF4-FFF2-40B4-BE49-F238E27FC236}">
                <a16:creationId xmlns:a16="http://schemas.microsoft.com/office/drawing/2014/main" id="{A0F33EDB-081E-8475-4145-E8E8409C3B37}"/>
              </a:ext>
            </a:extLst>
          </p:cNvPr>
          <p:cNvSpPr/>
          <p:nvPr/>
        </p:nvSpPr>
        <p:spPr>
          <a:xfrm>
            <a:off x="5413001" y="6111067"/>
            <a:ext cx="2063995" cy="578026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Processing</a:t>
            </a:r>
            <a:r>
              <a:rPr lang="fr-FR" b="1" dirty="0"/>
              <a:t> Unit</a:t>
            </a:r>
          </a:p>
        </p:txBody>
      </p:sp>
      <p:sp>
        <p:nvSpPr>
          <p:cNvPr id="45" name="Demi-cadre 44">
            <a:extLst>
              <a:ext uri="{FF2B5EF4-FFF2-40B4-BE49-F238E27FC236}">
                <a16:creationId xmlns:a16="http://schemas.microsoft.com/office/drawing/2014/main" id="{2BEB84FE-D2D9-A428-F45F-C74A5CB679A8}"/>
              </a:ext>
            </a:extLst>
          </p:cNvPr>
          <p:cNvSpPr/>
          <p:nvPr/>
        </p:nvSpPr>
        <p:spPr>
          <a:xfrm rot="8197154">
            <a:off x="2662892" y="4580523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Demi-cadre 45">
            <a:extLst>
              <a:ext uri="{FF2B5EF4-FFF2-40B4-BE49-F238E27FC236}">
                <a16:creationId xmlns:a16="http://schemas.microsoft.com/office/drawing/2014/main" id="{F838F8B3-A167-C6D4-18DD-EDBE32A15F5D}"/>
              </a:ext>
            </a:extLst>
          </p:cNvPr>
          <p:cNvSpPr/>
          <p:nvPr/>
        </p:nvSpPr>
        <p:spPr>
          <a:xfrm rot="8197154">
            <a:off x="3113692" y="4580523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730E4C-99EA-009C-8CF4-2254021D08F5}"/>
              </a:ext>
            </a:extLst>
          </p:cNvPr>
          <p:cNvSpPr/>
          <p:nvPr/>
        </p:nvSpPr>
        <p:spPr>
          <a:xfrm>
            <a:off x="10058494" y="4562882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arré corné 31">
            <a:extLst>
              <a:ext uri="{FF2B5EF4-FFF2-40B4-BE49-F238E27FC236}">
                <a16:creationId xmlns:a16="http://schemas.microsoft.com/office/drawing/2014/main" id="{C1D55A3D-1CA5-BBAA-5408-50249DA8078A}"/>
              </a:ext>
            </a:extLst>
          </p:cNvPr>
          <p:cNvSpPr/>
          <p:nvPr/>
        </p:nvSpPr>
        <p:spPr>
          <a:xfrm>
            <a:off x="7792566" y="5460571"/>
            <a:ext cx="1609146" cy="1126680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Display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vision industrielle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Automatiser le </a:t>
            </a:r>
            <a:r>
              <a:rPr lang="fr-FR" b="1" dirty="0"/>
              <a:t>processus d’inspection des produits </a:t>
            </a:r>
            <a:r>
              <a:rPr lang="fr-FR" dirty="0"/>
              <a:t>ou des matériaux afin de </a:t>
            </a:r>
            <a:r>
              <a:rPr lang="fr-FR" b="1" dirty="0"/>
              <a:t>garantir la qualité, la cohérence et la précision </a:t>
            </a:r>
            <a:r>
              <a:rPr lang="fr-FR" dirty="0"/>
              <a:t>dans les environnements de fabrication ou de production.</a:t>
            </a:r>
            <a:endParaRPr lang="en-US" dirty="0"/>
          </a:p>
        </p:txBody>
      </p:sp>
      <p:pic>
        <p:nvPicPr>
          <p:cNvPr id="51" name="Image 50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50" y="1639697"/>
            <a:ext cx="2685239" cy="17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6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phot. / Caractéristiques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Sys. Phot.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Grandeur Electrique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32668" y="1934529"/>
            <a:ext cx="63801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Sensibilité </a:t>
            </a:r>
            <a:r>
              <a:rPr lang="fr-FR" dirty="0"/>
              <a:t>: rapport entre le courant de sortie et la puissance optique incidente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/>
              <a:t>Bruit </a:t>
            </a:r>
            <a:r>
              <a:rPr lang="fr-FR" dirty="0"/>
              <a:t>: fluctuations indésirables du signal électrique</a:t>
            </a:r>
          </a:p>
          <a:p>
            <a:pPr marL="739336" lvl="1" indent="-285750">
              <a:buFontTx/>
              <a:buChar char="-"/>
            </a:pPr>
            <a:r>
              <a:rPr lang="fr-FR" i="1" dirty="0"/>
              <a:t>Bruit d’amplification</a:t>
            </a:r>
          </a:p>
          <a:p>
            <a:pPr marL="739336" lvl="1" indent="-285750">
              <a:buFontTx/>
              <a:buChar char="-"/>
            </a:pPr>
            <a:r>
              <a:rPr lang="fr-FR" i="1" dirty="0"/>
              <a:t>Bruit thermique (Johnson-</a:t>
            </a:r>
            <a:r>
              <a:rPr lang="fr-FR" i="1" dirty="0" err="1"/>
              <a:t>Nyquist</a:t>
            </a:r>
            <a:r>
              <a:rPr lang="fr-FR" i="1" dirty="0"/>
              <a:t>)</a:t>
            </a:r>
          </a:p>
          <a:p>
            <a:pPr marL="739336" lvl="1" indent="-285750">
              <a:buFontTx/>
              <a:buChar char="-"/>
            </a:pPr>
            <a:r>
              <a:rPr lang="fr-FR" i="1" dirty="0"/>
              <a:t>Bruit de photons</a:t>
            </a:r>
          </a:p>
          <a:p>
            <a:pPr lvl="1" indent="0"/>
            <a:endParaRPr lang="fr-FR" i="1" dirty="0"/>
          </a:p>
          <a:p>
            <a:pPr marL="285750" indent="-285750">
              <a:buFontTx/>
              <a:buChar char="-"/>
            </a:pPr>
            <a:r>
              <a:rPr lang="fr-FR" b="1" dirty="0"/>
              <a:t>Rapport signal à bruit</a:t>
            </a:r>
            <a:r>
              <a:rPr lang="fr-FR" dirty="0"/>
              <a:t> : mesure la qualité du signal détecté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/>
              <a:t>Temps de réponse </a:t>
            </a:r>
            <a:r>
              <a:rPr lang="fr-FR" dirty="0"/>
              <a:t>: durée nécessaire pour que le signal atteigne un niveau stable après une variation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Bande passante </a:t>
            </a:r>
            <a:r>
              <a:rPr lang="fr-FR" dirty="0"/>
              <a:t>: fréquence maximale de modulation détectable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Courant d’obscurité </a:t>
            </a:r>
            <a:r>
              <a:rPr lang="fr-FR" dirty="0"/>
              <a:t>: courant généré par le détecteur en l’absence de lumière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Stabilité et linéarité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5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phot. / Caractéristiques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Sys. Phot.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Grandeur Electrique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ED7CA4A-9EE6-9BB7-D8EA-C96651B12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3146513"/>
            <a:ext cx="5641732" cy="3545948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668" y="1673513"/>
            <a:ext cx="6380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Bande spectrale de réponse </a:t>
            </a:r>
            <a:r>
              <a:rPr lang="fr-FR" dirty="0"/>
              <a:t>: domaine de longueurs d’onde pour lesquelles le détecteur est sensible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Efficacité quantique </a:t>
            </a:r>
            <a:r>
              <a:rPr lang="fr-FR" dirty="0"/>
              <a:t>: fraction de photons incidents qui génèrent effectivement un </a:t>
            </a:r>
            <a:r>
              <a:rPr lang="fr-FR" dirty="0" err="1"/>
              <a:t>électron</a:t>
            </a:r>
            <a:r>
              <a:rPr lang="fr-FR" b="1" dirty="0" err="1"/>
              <a:t>Taille</a:t>
            </a:r>
            <a:r>
              <a:rPr lang="fr-FR" b="1" dirty="0"/>
              <a:t> active </a:t>
            </a:r>
            <a:r>
              <a:rPr lang="fr-FR" dirty="0"/>
              <a:t>: détermine la quantité de lumière collectée</a:t>
            </a:r>
          </a:p>
        </p:txBody>
      </p:sp>
    </p:spTree>
    <p:extLst>
      <p:ext uri="{BB962C8B-B14F-4D97-AF65-F5344CB8AC3E}">
        <p14:creationId xmlns:p14="http://schemas.microsoft.com/office/powerpoint/2010/main" val="77764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LEDs</a:t>
            </a:r>
            <a:r>
              <a:rPr lang="fr-FR" dirty="0"/>
              <a:t> / Photodiodes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Caractéristiques des diodes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CD715E-1E9F-2036-884B-9D13EC59F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959" y="2413392"/>
            <a:ext cx="1366554" cy="11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6FD37FA-8608-6E4C-F27D-A8B2CACF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998" y="2553322"/>
            <a:ext cx="3883556" cy="1531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</a:t>
            </a:r>
            <a:endParaRPr lang="en-US" b="1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25615BA-E509-3273-4031-675E8C0E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66" y="3926454"/>
            <a:ext cx="5116071" cy="268194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90" y="6431396"/>
            <a:ext cx="2060773" cy="21330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183A1C47-7B34-F7B7-DB23-43C79D86D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590" y="2034333"/>
            <a:ext cx="4314146" cy="42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</a:t>
            </a:r>
            <a:endParaRPr lang="en-US" b="1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25615BA-E509-3273-4031-675E8C0E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02" y="2609241"/>
            <a:ext cx="2159823" cy="1132221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90" y="6431396"/>
            <a:ext cx="2060773" cy="21330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183A1C47-7B34-F7B7-DB23-43C79D8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90" y="2034333"/>
            <a:ext cx="4314146" cy="427185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11CAF001-C79C-B17E-DF17-631DFBB11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62" y="3801198"/>
            <a:ext cx="6157259" cy="29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Photodiode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Photodiode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5D91B67-991B-E3AC-CDD3-0514D8351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1638672"/>
            <a:ext cx="2608978" cy="198077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6039821-AF07-B8AA-D4AD-AD1473AAF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4032853"/>
            <a:ext cx="4158328" cy="266079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957" y="2003697"/>
            <a:ext cx="2695575" cy="74295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polarisé, </a:t>
            </a:r>
            <a:r>
              <a:rPr lang="fr-FR" dirty="0"/>
              <a:t>ayant 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électrique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95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Photodiode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Photodiode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polarisé, </a:t>
            </a:r>
            <a:r>
              <a:rPr lang="fr-FR" dirty="0"/>
              <a:t>ayant 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électrique </a:t>
            </a:r>
            <a:endParaRPr lang="en-US" b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9DF2C12-21C1-B5E2-C1B9-386CE83C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66" y="2132813"/>
            <a:ext cx="3533775" cy="45815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0849CB4-5BF0-FF65-BA19-AC02E67EA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234" y="2132813"/>
            <a:ext cx="3038521" cy="43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3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Photodiode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Photodiode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polarisé, </a:t>
            </a:r>
            <a:r>
              <a:rPr lang="fr-FR" dirty="0"/>
              <a:t>ayant 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électrique </a:t>
            </a:r>
            <a:endParaRPr lang="en-US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90F01C9-B2F4-7B2E-E026-3009C3C98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66" y="2132813"/>
            <a:ext cx="3533775" cy="45815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C5EA6DC-4B10-424E-E929-F42C8D0D3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234" y="2132813"/>
            <a:ext cx="3038521" cy="4359265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6807AD7-8C2F-653A-DC9C-E188BB6EA7D8}"/>
              </a:ext>
            </a:extLst>
          </p:cNvPr>
          <p:cNvCxnSpPr>
            <a:cxnSpLocks/>
          </p:cNvCxnSpPr>
          <p:nvPr/>
        </p:nvCxnSpPr>
        <p:spPr>
          <a:xfrm flipV="1">
            <a:off x="6768548" y="4035287"/>
            <a:ext cx="0" cy="15206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6B9AF61-AC4D-091C-782F-9F030486703C}"/>
              </a:ext>
            </a:extLst>
          </p:cNvPr>
          <p:cNvCxnSpPr>
            <a:cxnSpLocks/>
          </p:cNvCxnSpPr>
          <p:nvPr/>
        </p:nvCxnSpPr>
        <p:spPr>
          <a:xfrm flipV="1">
            <a:off x="6185452" y="4035287"/>
            <a:ext cx="0" cy="15206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E0B6E96-8CFF-B01B-D6BC-35CDFD517758}"/>
              </a:ext>
            </a:extLst>
          </p:cNvPr>
          <p:cNvCxnSpPr>
            <a:cxnSpLocks/>
          </p:cNvCxnSpPr>
          <p:nvPr/>
        </p:nvCxnSpPr>
        <p:spPr>
          <a:xfrm flipV="1">
            <a:off x="6427304" y="4035287"/>
            <a:ext cx="0" cy="152068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9263F2A-8C5B-DD04-C557-F660D24DF67B}"/>
              </a:ext>
            </a:extLst>
          </p:cNvPr>
          <p:cNvSpPr/>
          <p:nvPr/>
        </p:nvSpPr>
        <p:spPr>
          <a:xfrm>
            <a:off x="7109793" y="2907912"/>
            <a:ext cx="891208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26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La lumière et la photonique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C4F08E-F65F-6CFF-9C78-39625F5CB94A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Lumière : vecteur d’informations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F10AE76-94A2-EB4F-46C3-6E6B2070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238" y="1662176"/>
            <a:ext cx="4074980" cy="263250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C5CF76B-1077-5027-1C1E-6BF93F00D805}"/>
              </a:ext>
            </a:extLst>
          </p:cNvPr>
          <p:cNvSpPr txBox="1"/>
          <p:nvPr/>
        </p:nvSpPr>
        <p:spPr>
          <a:xfrm>
            <a:off x="860214" y="2321996"/>
            <a:ext cx="58118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La lumière est une </a:t>
            </a:r>
            <a:r>
              <a:rPr lang="fr-FR" b="1" dirty="0"/>
              <a:t>onde électromagnétique transversale </a:t>
            </a:r>
            <a:r>
              <a:rPr lang="fr-FR" dirty="0"/>
              <a:t>définie par sa </a:t>
            </a:r>
            <a:r>
              <a:rPr lang="fr-FR" b="1" dirty="0"/>
              <a:t>longueur d’onde </a:t>
            </a:r>
            <a:r>
              <a:rPr lang="fr-FR" dirty="0"/>
              <a:t>et sa </a:t>
            </a:r>
            <a:r>
              <a:rPr lang="fr-FR" b="1" dirty="0"/>
              <a:t>polarisation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D61C715A-5949-C7C8-D3E7-D1E5ABF4EF33}"/>
              </a:ext>
            </a:extLst>
          </p:cNvPr>
          <p:cNvSpPr/>
          <p:nvPr/>
        </p:nvSpPr>
        <p:spPr>
          <a:xfrm>
            <a:off x="695399" y="1792224"/>
            <a:ext cx="6217463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Lumière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AE8C7B6-44F1-95F7-8D61-B3DC064D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4494123"/>
            <a:ext cx="2767680" cy="204621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94AD082-2B8E-5622-0E34-B2ECA6750AB1}"/>
              </a:ext>
            </a:extLst>
          </p:cNvPr>
          <p:cNvSpPr txBox="1"/>
          <p:nvPr/>
        </p:nvSpPr>
        <p:spPr>
          <a:xfrm>
            <a:off x="6392784" y="1316516"/>
            <a:ext cx="5247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Schémas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et image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empruntés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au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cours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d’optique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instrumentale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(SC19) de Sébastien de ROSSI</a:t>
            </a:r>
            <a:endParaRPr lang="fr-FR" sz="1200" i="1" u="none" strike="noStrike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DBE268-3972-9025-6AE0-17D17AD3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42" y="4124332"/>
            <a:ext cx="3471471" cy="243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7DA35075-E953-2874-7CE3-21A2E0D6FC40}"/>
              </a:ext>
            </a:extLst>
          </p:cNvPr>
          <p:cNvSpPr/>
          <p:nvPr/>
        </p:nvSpPr>
        <p:spPr>
          <a:xfrm>
            <a:off x="695399" y="3260282"/>
            <a:ext cx="6217463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 d’informations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FA71A25-D606-B457-2743-531438651E2E}"/>
              </a:ext>
            </a:extLst>
          </p:cNvPr>
          <p:cNvSpPr txBox="1"/>
          <p:nvPr/>
        </p:nvSpPr>
        <p:spPr>
          <a:xfrm>
            <a:off x="4412875" y="3818745"/>
            <a:ext cx="23870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Modification des propriétés de la lumière pour porter une information</a:t>
            </a:r>
            <a:endParaRPr lang="fr-FR" sz="18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A89CAA4-5F92-5724-BF14-9A5792EC3944}"/>
              </a:ext>
            </a:extLst>
          </p:cNvPr>
          <p:cNvSpPr txBox="1"/>
          <p:nvPr/>
        </p:nvSpPr>
        <p:spPr>
          <a:xfrm>
            <a:off x="4902466" y="4901678"/>
            <a:ext cx="238706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400" dirty="0"/>
              <a:t>Polarisation</a:t>
            </a:r>
          </a:p>
          <a:p>
            <a:pPr marL="285750" indent="-285750" algn="just">
              <a:buFontTx/>
              <a:buChar char="-"/>
            </a:pPr>
            <a:r>
              <a:rPr lang="fr-FR" sz="1400" dirty="0"/>
              <a:t>Amplitude (modulation)</a:t>
            </a:r>
          </a:p>
          <a:p>
            <a:pPr marL="285750" indent="-285750" algn="just">
              <a:buFontTx/>
              <a:buChar char="-"/>
            </a:pPr>
            <a:r>
              <a:rPr lang="fr-FR" sz="1400" dirty="0"/>
              <a:t>Phase</a:t>
            </a:r>
          </a:p>
          <a:p>
            <a:pPr marL="285750" indent="-285750" algn="just">
              <a:buFontTx/>
              <a:buChar char="-"/>
            </a:pPr>
            <a:r>
              <a:rPr lang="fr-FR" sz="1400" dirty="0"/>
              <a:t>Intrication</a:t>
            </a:r>
          </a:p>
          <a:p>
            <a:pPr algn="just"/>
            <a:endParaRPr lang="fr-FR" sz="18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FA8E40-6508-567D-35AB-BC9FF40EA46D}"/>
              </a:ext>
            </a:extLst>
          </p:cNvPr>
          <p:cNvSpPr txBox="1"/>
          <p:nvPr/>
        </p:nvSpPr>
        <p:spPr>
          <a:xfrm>
            <a:off x="335360" y="6332903"/>
            <a:ext cx="4248472" cy="38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700"/>
              </a:lnSpc>
              <a:buNone/>
            </a:pPr>
            <a:r>
              <a:rPr lang="fr-FR" sz="105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TPs</a:t>
            </a:r>
            <a:r>
              <a:rPr lang="fr-FR" sz="1050" b="1" i="0" dirty="0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 Optique cohérente / </a:t>
            </a:r>
            <a:r>
              <a:rPr lang="fr-FR" sz="105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LEnsE</a:t>
            </a:r>
            <a:r>
              <a:rPr lang="fr-FR" sz="1050" b="1" i="0" dirty="0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 – 3A</a:t>
            </a:r>
          </a:p>
        </p:txBody>
      </p:sp>
    </p:spTree>
    <p:extLst>
      <p:ext uri="{BB962C8B-B14F-4D97-AF65-F5344CB8AC3E}">
        <p14:creationId xmlns:p14="http://schemas.microsoft.com/office/powerpoint/2010/main" val="301465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Montage « simple »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8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27" y="2501602"/>
            <a:ext cx="5372100" cy="40957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8C9C485-2033-2105-8303-3D4A9E4A0F72}"/>
              </a:ext>
            </a:extLst>
          </p:cNvPr>
          <p:cNvCxnSpPr>
            <a:cxnSpLocks/>
          </p:cNvCxnSpPr>
          <p:nvPr/>
        </p:nvCxnSpPr>
        <p:spPr>
          <a:xfrm>
            <a:off x="2595253" y="4525477"/>
            <a:ext cx="1506263" cy="18390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F24CBD64-90CE-DFB1-86FA-1191618B4004}"/>
              </a:ext>
            </a:extLst>
          </p:cNvPr>
          <p:cNvSpPr/>
          <p:nvPr/>
        </p:nvSpPr>
        <p:spPr>
          <a:xfrm>
            <a:off x="3100637" y="5129505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3B44C3E-5E1E-D02B-90E8-79958DC2C4E6}"/>
              </a:ext>
            </a:extLst>
          </p:cNvPr>
          <p:cNvSpPr/>
          <p:nvPr/>
        </p:nvSpPr>
        <p:spPr>
          <a:xfrm>
            <a:off x="3560969" y="5700741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EA4F1BA-DEF0-1A17-8BBA-D98612DA7586}"/>
              </a:ext>
            </a:extLst>
          </p:cNvPr>
          <p:cNvSpPr/>
          <p:nvPr/>
        </p:nvSpPr>
        <p:spPr>
          <a:xfrm>
            <a:off x="2739976" y="4683541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27" y="2501602"/>
            <a:ext cx="5372100" cy="409575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EC7C10D-7D55-AC26-4887-6A565105EC8B}"/>
              </a:ext>
            </a:extLst>
          </p:cNvPr>
          <p:cNvSpPr txBox="1"/>
          <p:nvPr/>
        </p:nvSpPr>
        <p:spPr>
          <a:xfrm>
            <a:off x="7268299" y="2428938"/>
            <a:ext cx="448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Tension de polarisation non constante</a:t>
            </a:r>
          </a:p>
        </p:txBody>
      </p:sp>
    </p:spTree>
    <p:extLst>
      <p:ext uri="{BB962C8B-B14F-4D97-AF65-F5344CB8AC3E}">
        <p14:creationId xmlns:p14="http://schemas.microsoft.com/office/powerpoint/2010/main" val="246039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F31D6FF-1C88-7FBE-BD31-314EA3DA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" y="3189335"/>
            <a:ext cx="5117491" cy="36686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18" y="2451699"/>
            <a:ext cx="5372100" cy="4095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EEC7C10D-7D55-AC26-4887-6A565105EC8B}"/>
              </a:ext>
            </a:extLst>
          </p:cNvPr>
          <p:cNvSpPr txBox="1"/>
          <p:nvPr/>
        </p:nvSpPr>
        <p:spPr>
          <a:xfrm>
            <a:off x="7229354" y="2366885"/>
            <a:ext cx="448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MODELE NON VALIDE !!</a:t>
            </a:r>
          </a:p>
        </p:txBody>
      </p:sp>
    </p:spTree>
    <p:extLst>
      <p:ext uri="{BB962C8B-B14F-4D97-AF65-F5344CB8AC3E}">
        <p14:creationId xmlns:p14="http://schemas.microsoft.com/office/powerpoint/2010/main" val="3313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Caractéristiques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CD715E-1E9F-2036-884B-9D13EC59F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959" y="2413392"/>
            <a:ext cx="1366554" cy="11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8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6FD37FA-8608-6E4C-F27D-A8B2CACF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1893853"/>
            <a:ext cx="3883556" cy="1531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LED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LED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 </a:t>
            </a:r>
            <a:r>
              <a:rPr lang="fr-FR" dirty="0"/>
              <a:t>capable </a:t>
            </a:r>
            <a:r>
              <a:rPr lang="fr-FR" b="1" dirty="0"/>
              <a:t>d'émettre de la lumière </a:t>
            </a:r>
            <a:r>
              <a:rPr lang="fr-FR" dirty="0"/>
              <a:t>lorsqu'il est parcouru par un courant électrique</a:t>
            </a:r>
            <a:endParaRPr lang="en-US" dirty="0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468" y="6189387"/>
            <a:ext cx="2060773" cy="2133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C7B404-0945-9E50-C7AF-AE09A9AB9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59" y="4540229"/>
            <a:ext cx="4744167" cy="225989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223920C-78E6-FD9C-C19F-C87262478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140" y="2086853"/>
            <a:ext cx="3606655" cy="378310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8D131B-C952-F757-C0D7-23F6FE346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752" y="3427926"/>
            <a:ext cx="3352732" cy="32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22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LED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Utilisation et limites d’utilisation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LED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4490F9D-5469-1B53-E2A3-DD044479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18" y="2403677"/>
            <a:ext cx="3606655" cy="378310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5E0E9F6-C01A-F839-A56E-C3EA2AB7F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18" y="5943346"/>
            <a:ext cx="1035395" cy="27713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E8CA571-44E9-D798-71B0-6791A9C56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426" y="6248689"/>
            <a:ext cx="2060773" cy="2133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7B00EBD-2B0A-9287-C489-DF36F19E5D97}"/>
              </a:ext>
            </a:extLst>
          </p:cNvPr>
          <p:cNvSpPr/>
          <p:nvPr/>
        </p:nvSpPr>
        <p:spPr>
          <a:xfrm>
            <a:off x="9991136" y="2659229"/>
            <a:ext cx="1203909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05EE7C8-0D90-7B4C-12B2-A3D0A7F6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47" y="3243878"/>
            <a:ext cx="6701896" cy="269946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7CD6168-1278-9BCB-41D3-75702AFD1CF5}"/>
              </a:ext>
            </a:extLst>
          </p:cNvPr>
          <p:cNvSpPr/>
          <p:nvPr/>
        </p:nvSpPr>
        <p:spPr>
          <a:xfrm>
            <a:off x="658047" y="4247268"/>
            <a:ext cx="6701896" cy="25735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FE14EE-734C-223D-CE11-88C0BE689CBB}"/>
              </a:ext>
            </a:extLst>
          </p:cNvPr>
          <p:cNvSpPr/>
          <p:nvPr/>
        </p:nvSpPr>
        <p:spPr>
          <a:xfrm>
            <a:off x="658047" y="3983260"/>
            <a:ext cx="6701896" cy="257355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8FEB0-7F1C-5C59-3CC2-2C1FD33F0D00}"/>
              </a:ext>
            </a:extLst>
          </p:cNvPr>
          <p:cNvSpPr/>
          <p:nvPr/>
        </p:nvSpPr>
        <p:spPr>
          <a:xfrm>
            <a:off x="658047" y="4511276"/>
            <a:ext cx="6701896" cy="25735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8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LED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Utilisation et limites d’utilisation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LED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9CB1629-FA28-7494-C79A-082E59AC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21" y="2248825"/>
            <a:ext cx="2383718" cy="236034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97AD7BD-9ECA-5B92-4A69-3833FA2B6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89" y="2617385"/>
            <a:ext cx="3819198" cy="381134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35485C4-D53D-8840-4EED-A7857C383CE9}"/>
              </a:ext>
            </a:extLst>
          </p:cNvPr>
          <p:cNvSpPr txBox="1"/>
          <p:nvPr/>
        </p:nvSpPr>
        <p:spPr>
          <a:xfrm>
            <a:off x="3705674" y="5048442"/>
            <a:ext cx="3868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pour une LED Rouge Standard</a:t>
            </a:r>
          </a:p>
          <a:p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Vf = 2V 	</a:t>
            </a:r>
          </a:p>
          <a:p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If</a:t>
            </a:r>
            <a:r>
              <a:rPr lang="fr-FR" sz="1600" i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30 mA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A0E81FE-E1CA-DE23-ABE5-DF404CFDA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18" y="2403677"/>
            <a:ext cx="3606655" cy="378310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FBB2405-7C0D-5E0B-FFD8-8C04F67A9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426" y="6248689"/>
            <a:ext cx="2060773" cy="2133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2B52623-8CB9-C5C3-B204-9CD1C3D5D70E}"/>
              </a:ext>
            </a:extLst>
          </p:cNvPr>
          <p:cNvSpPr/>
          <p:nvPr/>
        </p:nvSpPr>
        <p:spPr>
          <a:xfrm>
            <a:off x="9991136" y="2659229"/>
            <a:ext cx="1203909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B25010C-4C10-DED5-10EB-85F6E16A26ED}"/>
              </a:ext>
            </a:extLst>
          </p:cNvPr>
          <p:cNvCxnSpPr>
            <a:cxnSpLocks/>
          </p:cNvCxnSpPr>
          <p:nvPr/>
        </p:nvCxnSpPr>
        <p:spPr>
          <a:xfrm>
            <a:off x="6440557" y="2991678"/>
            <a:ext cx="0" cy="8647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A108D28-512D-3777-2787-B2355B8E0B79}"/>
              </a:ext>
            </a:extLst>
          </p:cNvPr>
          <p:cNvCxnSpPr>
            <a:cxnSpLocks/>
          </p:cNvCxnSpPr>
          <p:nvPr/>
        </p:nvCxnSpPr>
        <p:spPr>
          <a:xfrm>
            <a:off x="5695122" y="3856383"/>
            <a:ext cx="7454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106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Montage « simple » et modélisation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F31D6FF-1C88-7FBE-BD31-314EA3DA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" y="3189335"/>
            <a:ext cx="5117491" cy="36686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18" y="2451699"/>
            <a:ext cx="5372100" cy="4095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EEC7C10D-7D55-AC26-4887-6A565105EC8B}"/>
              </a:ext>
            </a:extLst>
          </p:cNvPr>
          <p:cNvSpPr txBox="1"/>
          <p:nvPr/>
        </p:nvSpPr>
        <p:spPr>
          <a:xfrm>
            <a:off x="6440027" y="2248046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MODELE NON VALIDE !!</a:t>
            </a:r>
          </a:p>
        </p:txBody>
      </p:sp>
    </p:spTree>
    <p:extLst>
      <p:ext uri="{BB962C8B-B14F-4D97-AF65-F5344CB8AC3E}">
        <p14:creationId xmlns:p14="http://schemas.microsoft.com/office/powerpoint/2010/main" val="264663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Application de la </a:t>
            </a:r>
            <a:r>
              <a:rPr lang="fr-FR" dirty="0" err="1">
                <a:latin typeface="Bahnschrift SemiBold" panose="020B0502040204020203" pitchFamily="34" charset="0"/>
              </a:rPr>
              <a:t>photodétection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763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Modélisation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Modélisation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7" y="2672571"/>
            <a:ext cx="84772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48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Amplificateur linéaire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Adaptation d’impédance et </a:t>
            </a:r>
            <a:r>
              <a:rPr lang="fr-FR" dirty="0" err="1">
                <a:latin typeface="Bahnschrift SemiBold" panose="020B0502040204020203" pitchFamily="34" charset="0"/>
              </a:rPr>
              <a:t>transimpédance</a:t>
            </a:r>
            <a:endParaRPr lang="fr-FR" dirty="0"/>
          </a:p>
          <a:p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334" y="4221088"/>
            <a:ext cx="3795740" cy="23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96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50AAFD-1AEA-5D3E-C358-83CCDE69C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27" y="3212976"/>
            <a:ext cx="5192647" cy="3212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014D40-AAB4-F4B6-9346-5C4BB856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DA4914-B141-4FB3-9A64-C139383C4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6D9A5B7-4343-7077-6E14-80D3E7D63993}"/>
              </a:ext>
            </a:extLst>
          </p:cNvPr>
          <p:cNvSpPr txBox="1"/>
          <p:nvPr/>
        </p:nvSpPr>
        <p:spPr>
          <a:xfrm>
            <a:off x="7186511" y="2260347"/>
            <a:ext cx="185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i+ = i- = 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D492511-5595-5919-6485-778F334C2F8B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Impédance d’entrée élevée</a:t>
            </a:r>
          </a:p>
        </p:txBody>
      </p: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6E0E7FEC-FA11-516F-75E5-8EF785FDB7C8}"/>
              </a:ext>
            </a:extLst>
          </p:cNvPr>
          <p:cNvSpPr/>
          <p:nvPr/>
        </p:nvSpPr>
        <p:spPr>
          <a:xfrm rot="5400000">
            <a:off x="6702110" y="2437969"/>
            <a:ext cx="226866" cy="194639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89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B8B8-AC8A-B88C-FF2F-4C95EF38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67CC5E-EB74-6C05-219F-E91F97DB24C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DCAEB12A-20BC-A806-53CF-2957E9EC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7CCBFE49-EFC4-43AE-9007-565FF8C64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E654BC7D-00B8-6F2E-B45C-D41E67025330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639AFF1-B6E4-A894-9DB3-D672AFAFF699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6A89A676-8DAA-1F35-5E88-98B1A66A04A4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A2F101-229B-7685-7330-A43F7F058669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ECE2D7-123E-651F-7B80-5E2502A5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67CDE0D-D51E-37EA-71C3-1CC24011B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2F2B78C-1088-A6F7-DFB9-76BB93669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826" y="2115357"/>
            <a:ext cx="5096252" cy="45255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35A430F-82C1-D82B-E9FB-F6F78CFB9ACC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Fonctionnement non-linéaire</a:t>
            </a:r>
          </a:p>
        </p:txBody>
      </p:sp>
    </p:spTree>
    <p:extLst>
      <p:ext uri="{BB962C8B-B14F-4D97-AF65-F5344CB8AC3E}">
        <p14:creationId xmlns:p14="http://schemas.microsoft.com/office/powerpoint/2010/main" val="1579378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6D956-F705-14C7-816D-112595D1E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5714F8-4C8F-CABF-696E-0168A978AC2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796A8E8A-3211-815E-3707-F8023822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AB052662-1ADA-81B1-FEAC-A39DA5B99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DF2DE631-35C8-95A8-3448-EFEF968D2CDB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7BCC9076-FC57-2C27-1A88-8CA97CC63122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53B9B398-CDB9-3833-8AA5-D268F8BD3942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C6C45C-96A5-E153-432B-C797048973F8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D04422E-BACB-F56A-F9D5-30309A4EE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A2F4653-7728-189D-0F9F-922A1BF9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72C89A4-061F-6907-622F-F83A3D82D4F5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Fonctionnement linéaire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F7B0217-FBBD-439A-4E84-83AFA75F4B81}"/>
              </a:ext>
            </a:extLst>
          </p:cNvPr>
          <p:cNvSpPr txBox="1"/>
          <p:nvPr/>
        </p:nvSpPr>
        <p:spPr>
          <a:xfrm>
            <a:off x="6707985" y="2051032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contre-réaction négative (via un dipôle)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950DC05-1408-5D15-43D5-2A9DBC3C0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027" y="2401811"/>
            <a:ext cx="3143577" cy="27513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7BAB351-F2D1-9430-898D-5F8579FD83F3}"/>
              </a:ext>
            </a:extLst>
          </p:cNvPr>
          <p:cNvSpPr txBox="1"/>
          <p:nvPr/>
        </p:nvSpPr>
        <p:spPr>
          <a:xfrm>
            <a:off x="6240016" y="5620154"/>
            <a:ext cx="2760323" cy="5232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A.(V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sz="2800" baseline="-250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4328AFF5-676D-5E2A-978B-7DBF86BBA5CA}"/>
              </a:ext>
            </a:extLst>
          </p:cNvPr>
          <p:cNvSpPr/>
          <p:nvPr/>
        </p:nvSpPr>
        <p:spPr>
          <a:xfrm rot="5400000">
            <a:off x="8918043" y="5790861"/>
            <a:ext cx="226866" cy="194639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AC539EC-6F6B-242C-0CB2-750621BD58FB}"/>
                  </a:ext>
                </a:extLst>
              </p:cNvPr>
              <p:cNvSpPr txBox="1"/>
              <p:nvPr/>
            </p:nvSpPr>
            <p:spPr>
              <a:xfrm>
                <a:off x="9862759" y="5517232"/>
                <a:ext cx="1481303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AC539EC-6F6B-242C-0CB2-750621BD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759" y="5517232"/>
                <a:ext cx="1481303" cy="756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22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0668-DBC5-5C55-22F7-15DCC424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8431FA-787A-7D8C-8AB0-D55DD6DA205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B0198DB5-80A1-49F2-00A7-67AE4EEF9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2173BB88-D931-528B-2334-AD9042F7E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A439E84E-9B4E-6A5A-8BAB-18E9D1910E0D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0D10F6EF-DF31-2A63-7AAA-37229C81F94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D8BFE55-D781-7CDA-BCCA-1DFF98AE0BE3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25FE1-03CB-C896-B405-B789CCABAC02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8ACE16-2B51-82FE-9B1F-F109D54E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EC9E42-1A27-F3B8-A789-D2333E42C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F3ADB8B-9089-AC76-6B30-377D628FB81E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Fonctionnement linéaire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0FDF408-5736-B677-4542-05E374F911D8}"/>
              </a:ext>
            </a:extLst>
          </p:cNvPr>
          <p:cNvSpPr txBox="1"/>
          <p:nvPr/>
        </p:nvSpPr>
        <p:spPr>
          <a:xfrm>
            <a:off x="6707985" y="2051032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contre-réaction négative (via un dipôle)</a:t>
            </a:r>
          </a:p>
        </p:txBody>
      </p:sp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55174B9F-E8EB-FEA3-255E-20B0288A800B}"/>
              </a:ext>
            </a:extLst>
          </p:cNvPr>
          <p:cNvSpPr/>
          <p:nvPr/>
        </p:nvSpPr>
        <p:spPr>
          <a:xfrm rot="5400000">
            <a:off x="7171820" y="5797106"/>
            <a:ext cx="226866" cy="194639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42139A-E958-54BC-2E62-6A0FE3DF8FBF}"/>
              </a:ext>
            </a:extLst>
          </p:cNvPr>
          <p:cNvSpPr txBox="1"/>
          <p:nvPr/>
        </p:nvSpPr>
        <p:spPr>
          <a:xfrm>
            <a:off x="9987324" y="3643531"/>
            <a:ext cx="146128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2222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4398C7-5229-AA4B-7481-D6075611EBA5}"/>
              </a:ext>
            </a:extLst>
          </p:cNvPr>
          <p:cNvSpPr txBox="1"/>
          <p:nvPr/>
        </p:nvSpPr>
        <p:spPr>
          <a:xfrm>
            <a:off x="7382573" y="6159212"/>
            <a:ext cx="29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Hypothèse à vérifier…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A1904C-2F13-EE85-8B2F-047C99F86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027" y="2401811"/>
            <a:ext cx="3143577" cy="27513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579388B-47C8-402C-4AAD-D400F60C939D}"/>
              </a:ext>
            </a:extLst>
          </p:cNvPr>
          <p:cNvSpPr txBox="1"/>
          <p:nvPr/>
        </p:nvSpPr>
        <p:spPr>
          <a:xfrm>
            <a:off x="7534973" y="5621000"/>
            <a:ext cx="185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V+ = V-</a:t>
            </a:r>
          </a:p>
        </p:txBody>
      </p:sp>
    </p:spTree>
    <p:extLst>
      <p:ext uri="{BB962C8B-B14F-4D97-AF65-F5344CB8AC3E}">
        <p14:creationId xmlns:p14="http://schemas.microsoft.com/office/powerpoint/2010/main" val="4220247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A5C9-4118-73A9-360A-E5934B620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7AA35A-740F-FF2A-89C4-1AC4E03ECE4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CD90E67D-EACF-E058-2DDC-8E7A570C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DA261679-1C2D-3811-1C8B-3763A29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0FA1A1C8-DDC5-8360-CDFC-ADC21827CA7C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5B00140E-EEFF-51D1-2699-5E64803B4717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Bande-passante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F180D58A-AA22-D690-23B6-31F4AF920C55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3B9A6F-E5DF-53B7-DA38-5E81A38A3E3A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163EA6-BFAA-F874-A81A-3EBC99AE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B476266-CA24-33E0-AF3E-F634D3E60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F039F3-B07C-FB36-4377-58BCB1AE6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503" y="1493709"/>
            <a:ext cx="5468113" cy="366763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9775873-C256-0AAB-F206-9D9F3A2786EE}"/>
              </a:ext>
            </a:extLst>
          </p:cNvPr>
          <p:cNvSpPr txBox="1"/>
          <p:nvPr/>
        </p:nvSpPr>
        <p:spPr>
          <a:xfrm>
            <a:off x="6725537" y="5373216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Propriété des montages à ALI</a:t>
            </a:r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8796C05A-AD24-B876-76B7-391BA0463643}"/>
              </a:ext>
            </a:extLst>
          </p:cNvPr>
          <p:cNvSpPr/>
          <p:nvPr/>
        </p:nvSpPr>
        <p:spPr>
          <a:xfrm rot="5400000">
            <a:off x="6857733" y="5792354"/>
            <a:ext cx="369334" cy="369332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56D92B1-A29F-52C5-7B59-457365421BD1}"/>
              </a:ext>
            </a:extLst>
          </p:cNvPr>
          <p:cNvSpPr txBox="1"/>
          <p:nvPr/>
        </p:nvSpPr>
        <p:spPr>
          <a:xfrm>
            <a:off x="7441540" y="5715410"/>
            <a:ext cx="374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A.BP = </a:t>
            </a:r>
            <a:r>
              <a:rPr lang="fr-FR" sz="2800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cte</a:t>
            </a:r>
            <a:endParaRPr lang="fr-FR" sz="2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0A97D8F-D9B1-5FD8-3D89-A9FE75256D98}"/>
              </a:ext>
            </a:extLst>
          </p:cNvPr>
          <p:cNvSpPr txBox="1"/>
          <p:nvPr/>
        </p:nvSpPr>
        <p:spPr>
          <a:xfrm>
            <a:off x="5689398" y="6411547"/>
            <a:ext cx="6434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où A est l’amplification du montage et BP la bande passante du montage</a:t>
            </a:r>
          </a:p>
        </p:txBody>
      </p:sp>
    </p:spTree>
    <p:extLst>
      <p:ext uri="{BB962C8B-B14F-4D97-AF65-F5344CB8AC3E}">
        <p14:creationId xmlns:p14="http://schemas.microsoft.com/office/powerpoint/2010/main" val="521172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D6FA3-CD32-029B-7BA0-C5966DC9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BE48D3-A309-75D7-352B-D7401812D02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6A8843A8-EF21-69F4-3C34-923170AB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D5124BE9-9008-8A3C-860E-DD81CABED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687A5A44-B565-D1B6-B3F4-D5DFA1A010D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32E226A6-3D6D-C339-8570-289F3D00F8C4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Boucle fermée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8532F763-AFE1-0619-BA9D-A647BF5F9250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D436A1-4E10-E1D4-B687-7C053BD5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C0EEC4C-F120-3F5C-2F85-FE0F6587513F}"/>
              </a:ext>
            </a:extLst>
          </p:cNvPr>
          <p:cNvSpPr txBox="1"/>
          <p:nvPr/>
        </p:nvSpPr>
        <p:spPr>
          <a:xfrm>
            <a:off x="6725537" y="5373216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Propriété des montages à ALI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0DBA91-4AEE-ADCD-8834-F0BB79AE9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49" y="3867886"/>
            <a:ext cx="4676635" cy="20179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A03049-E2CC-F91A-BD3D-4071569B7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212" y="2315997"/>
            <a:ext cx="3133725" cy="1247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328AF44-8B3F-A2B9-68D1-A4CCC672F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03" y="2447042"/>
            <a:ext cx="4133729" cy="35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5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Amélioration des performances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34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3814-493D-E923-6541-342E36E89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0617BB-2EAC-997F-C9D5-0BFE0ADA8FF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27943DE4-3F12-E1C4-FF4F-69457ED8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5637DB51-76A7-035D-7A7D-3FD4AFFE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0662C49-9F93-1AC9-32C5-EA0AC9C528DE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FBE8DC37-EE70-5118-03DC-136065FBF0D9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97F7E335-10E2-6F64-D275-B066B3E4DD31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EEBAD8-4C43-8CD7-274F-DD348B505390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97E919-B66B-9BCE-DEFC-A365357B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" y="3189335"/>
            <a:ext cx="5117491" cy="366866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C17D7D0-3F28-7E85-AC0E-B7C7E775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225" y="4459835"/>
            <a:ext cx="4481349" cy="211479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582AB3E-B937-5AFB-03B1-0FFBA323A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097" y="2648093"/>
            <a:ext cx="3217706" cy="24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1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Gaz Quantiques</a:t>
            </a: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LCF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B190438-D96A-F301-B6AF-D2366626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57" y="3716770"/>
            <a:ext cx="7323749" cy="304004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3BE17C6-7C71-2115-47EE-737F0B82ED84}"/>
              </a:ext>
            </a:extLst>
          </p:cNvPr>
          <p:cNvSpPr txBox="1"/>
          <p:nvPr/>
        </p:nvSpPr>
        <p:spPr>
          <a:xfrm>
            <a:off x="6621580" y="1618029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Interféromètre à atomes froids piégés sur puce avec séparation spatiale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BC51A3E-7134-2CAA-8CCD-FAE24C4662F9}"/>
              </a:ext>
            </a:extLst>
          </p:cNvPr>
          <p:cNvSpPr txBox="1"/>
          <p:nvPr/>
        </p:nvSpPr>
        <p:spPr>
          <a:xfrm>
            <a:off x="8617105" y="4653136"/>
            <a:ext cx="30872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Représentation d’un interféromètre de </a:t>
            </a:r>
            <a:r>
              <a:rPr lang="fr-FR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Mach-Zehnder</a:t>
            </a:r>
            <a:r>
              <a:rPr lang="fr-FR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(a) en optique, et (b) en version atomique, aussi appelé Ramsey-Bordé.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902473-78ED-B9C3-60A2-82C710D3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68" y="2212360"/>
            <a:ext cx="3076488" cy="173254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70F79D7-7EFD-9C0E-6951-8B90FB7C6855}"/>
              </a:ext>
            </a:extLst>
          </p:cNvPr>
          <p:cNvSpPr txBox="1"/>
          <p:nvPr/>
        </p:nvSpPr>
        <p:spPr>
          <a:xfrm>
            <a:off x="695400" y="1606995"/>
            <a:ext cx="3816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Représentation d’un interféromètre de </a:t>
            </a:r>
            <a:r>
              <a:rPr lang="fr-FR" sz="14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Michelson</a:t>
            </a:r>
            <a:endParaRPr lang="fr-FR" sz="1400" b="1" dirty="0"/>
          </a:p>
        </p:txBody>
      </p:sp>
      <p:pic>
        <p:nvPicPr>
          <p:cNvPr id="1026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24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E6522-7E76-C6D8-8345-1EDE514EC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D15AA-ADD6-11AB-393A-67A918E57B3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5E7F6FEB-73FD-EFB7-2D58-DA07CBE0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715F2C6B-BD31-9919-5881-2306D547F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37747769-4B7D-A90C-F26C-B1D0B7A9FDA4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45FEFF5-EF0E-36D9-85D9-AB8F4788A4D8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suiveur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1ED533-DE4B-2D3B-48A8-8C6C76D8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177" y="2029024"/>
            <a:ext cx="7697274" cy="3743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2E897E-BA4C-7AA5-0178-9801FB34132F}"/>
              </a:ext>
            </a:extLst>
          </p:cNvPr>
          <p:cNvSpPr/>
          <p:nvPr/>
        </p:nvSpPr>
        <p:spPr>
          <a:xfrm>
            <a:off x="5555403" y="2068646"/>
            <a:ext cx="3785420" cy="1933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43D56-92A8-20E1-2718-1DBE78AE3848}"/>
              </a:ext>
            </a:extLst>
          </p:cNvPr>
          <p:cNvSpPr/>
          <p:nvPr/>
        </p:nvSpPr>
        <p:spPr>
          <a:xfrm>
            <a:off x="3791744" y="1972850"/>
            <a:ext cx="3785420" cy="1933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8C8F55-C6ED-1E51-C627-8159B4C37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6" y="2465345"/>
            <a:ext cx="6668431" cy="362953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5E3C957-8C1D-36C1-F615-7BAFEE505AD3}"/>
              </a:ext>
            </a:extLst>
          </p:cNvPr>
          <p:cNvCxnSpPr>
            <a:cxnSpLocks/>
          </p:cNvCxnSpPr>
          <p:nvPr/>
        </p:nvCxnSpPr>
        <p:spPr>
          <a:xfrm>
            <a:off x="6652569" y="3959450"/>
            <a:ext cx="721626" cy="2519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9AD6583-A343-9535-36BA-131193B67B9B}"/>
              </a:ext>
            </a:extLst>
          </p:cNvPr>
          <p:cNvCxnSpPr>
            <a:cxnSpLocks/>
          </p:cNvCxnSpPr>
          <p:nvPr/>
        </p:nvCxnSpPr>
        <p:spPr>
          <a:xfrm flipV="1">
            <a:off x="6641868" y="5472974"/>
            <a:ext cx="632471" cy="73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C128F702-8CB2-0E26-76F4-06DE22FE2997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200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0863-BAC6-215F-9E41-CE131413C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CBF26-E8E3-6067-CA43-2D161189C70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B90E688B-23D5-AF6B-3107-B111BDA7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EE1B48A9-387A-2085-B5D6-C6F11CC68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458FD2D1-440A-EFFB-5AA8-43A58F5538EA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1DF51D5-5D3F-AEB6-31CD-B8D3F0A2453E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transimpédance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 »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3B2BCEB9-E27C-547B-87F4-1EDDC886BF66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59EC6E1-EF64-26BE-D98C-65F3BC8B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708920"/>
            <a:ext cx="5668166" cy="34771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A1C4A4-0E1A-44D2-A432-9B0989FE6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9" y="3805762"/>
            <a:ext cx="4453863" cy="21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33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0A789-DB4F-F227-739D-937CEBB2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E12F95-2C43-468A-1902-0F54E513C0C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BEBD4AF8-EFB9-94F4-2206-0998D4F2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37D32026-375E-CA7F-062B-838506DA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882E147-4E60-D1A4-134D-D0BF7EF0C1F5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3C6B4386-AE9B-4DE0-3547-CF99836FE755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</a:rPr>
              <a:t>Version « </a:t>
            </a:r>
            <a:r>
              <a:rPr lang="fr-FR" sz="1800" b="1" dirty="0" err="1">
                <a:solidFill>
                  <a:srgbClr val="222268"/>
                </a:solidFill>
              </a:rPr>
              <a:t>transimpédance</a:t>
            </a:r>
            <a:r>
              <a:rPr lang="fr-FR" sz="1800" b="1" dirty="0">
                <a:solidFill>
                  <a:srgbClr val="222268"/>
                </a:solidFill>
              </a:rPr>
              <a:t>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4791E30E-6206-95A0-7423-48CE5896AFC5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7D8B7BE-1D16-703A-08C0-B9005AF4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708920"/>
            <a:ext cx="5668166" cy="347711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4423ABD-875C-1104-4B4B-DB57330CE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6" y="2636871"/>
            <a:ext cx="4885767" cy="38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7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65DC-6A3E-24BE-23DD-C41D6A1FE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03BCBD-177E-C931-65F9-F03BC82F533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6A373CD6-9D98-F756-5980-5E0D1179D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F1FC5DFB-3973-3347-3F50-2E702A3AC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50A508D1-0DE9-386E-B363-E3286D143610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2681A19-9C02-34C7-B309-B4062E575C80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</a:rPr>
              <a:t>Version « </a:t>
            </a:r>
            <a:r>
              <a:rPr lang="fr-FR" sz="1800" b="1" dirty="0" err="1">
                <a:solidFill>
                  <a:srgbClr val="222268"/>
                </a:solidFill>
              </a:rPr>
              <a:t>transimpédance</a:t>
            </a:r>
            <a:r>
              <a:rPr lang="fr-FR" sz="1800" b="1" dirty="0">
                <a:solidFill>
                  <a:srgbClr val="222268"/>
                </a:solidFill>
              </a:rPr>
              <a:t>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42F1EC1D-4EE1-676D-360A-2CA68FE3F580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A47B160-A6E5-E036-52F7-0E630F68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68" y="5062478"/>
            <a:ext cx="2062382" cy="16455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1DB917B-19BF-FF3D-CD2E-10A6EC022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09" y="2358218"/>
            <a:ext cx="9001125" cy="23812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4968EB-F19C-0385-E333-F932781F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54" y="4975807"/>
            <a:ext cx="4571269" cy="13730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04398F-113E-F6D7-9695-B6EB48809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386" y="5062478"/>
            <a:ext cx="2264060" cy="13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4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975AF-02B8-6AE4-2F22-4F5A7915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BE8E56-F1BC-BC8E-BA6D-2983A1FE977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697D61-7E69-140E-7CEE-A1D11256B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3CBCBF9-1C8E-01C7-19A4-244F4045C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Adaptation de puissance</a:t>
            </a:r>
            <a:endParaRPr lang="fr-FR" dirty="0"/>
          </a:p>
          <a:p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12219A-51C8-4FE9-A9A2-84BCB5B3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505B479-1248-1E3E-5B86-E39D010F4400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255E75-10D0-4BEB-3DFA-193A6D0213B4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1352BF-B1F5-3A0C-118D-CF04D171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334" y="4221088"/>
            <a:ext cx="3795740" cy="23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03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661D-68B3-E993-42C3-BE8E938E7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26C191-6944-96F4-FDD4-F53E1A22A41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0F26ED8A-3D54-8B40-FBB7-52E7F7CD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F629A92-2785-ACF0-F4F4-0D893707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D4D26D65-2FA9-75D9-1109-62BC95CC9FA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6C06D6D9-8B6A-2FCD-AA22-03010260B4D5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Adaptation de puissance / Amplification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7A5DE928-0E0C-5F34-812B-EEA6986B2292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DAFA-79B4-04C8-C228-5E101B92E0B3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permettant de </a:t>
            </a:r>
            <a:r>
              <a:rPr lang="fr-FR" b="1" dirty="0"/>
              <a:t>contrôler</a:t>
            </a:r>
            <a:r>
              <a:rPr lang="fr-FR" dirty="0"/>
              <a:t> ou d'</a:t>
            </a:r>
            <a:r>
              <a:rPr lang="fr-FR" b="1" dirty="0"/>
              <a:t>amplifier</a:t>
            </a:r>
            <a:r>
              <a:rPr lang="fr-FR" dirty="0"/>
              <a:t> </a:t>
            </a:r>
            <a:r>
              <a:rPr lang="fr-FR" b="1" dirty="0"/>
              <a:t>des tensions </a:t>
            </a:r>
            <a:r>
              <a:rPr lang="fr-FR" dirty="0"/>
              <a:t>ou</a:t>
            </a:r>
            <a:r>
              <a:rPr lang="fr-FR" b="1" dirty="0"/>
              <a:t> des courants</a:t>
            </a:r>
            <a:endParaRPr lang="en-US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88F58E-4B5C-F753-F49C-F78384A54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92" y="3243301"/>
            <a:ext cx="3315163" cy="20481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834A98-0B0C-3CA6-CF68-15F4C4CE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78" y="5363774"/>
            <a:ext cx="4425785" cy="15317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5860C3F-04E6-647A-92A6-9873A9999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964" y="2282862"/>
            <a:ext cx="349300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64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2031E-6963-7B85-48E1-F94CDD99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6C3A6D-83FB-ED39-F9F1-25AD0DAD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71" y="1925797"/>
            <a:ext cx="2434207" cy="22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03A5E9-762D-026E-97C4-C94DCD9D215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C46BF515-522B-2545-1505-FD34F4FE1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068E4499-1333-D217-4A22-850F4B096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799BE54-3097-3F7D-A35C-C389ABC8827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DE5D91D8-61BF-0D1A-DB02-8ED9D7DC8002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Fonctions logiques et arithmétiques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CCA99517-731F-F102-FC3F-06A7F1D40FD5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497B4F-B1AD-96C6-54F0-F768C915BF2A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permettant de </a:t>
            </a:r>
            <a:r>
              <a:rPr lang="fr-FR" b="1" dirty="0"/>
              <a:t>contrôler</a:t>
            </a:r>
            <a:r>
              <a:rPr lang="fr-FR" dirty="0"/>
              <a:t> ou d'</a:t>
            </a:r>
            <a:r>
              <a:rPr lang="fr-FR" b="1" dirty="0"/>
              <a:t>amplifier</a:t>
            </a:r>
            <a:r>
              <a:rPr lang="fr-FR" dirty="0"/>
              <a:t> </a:t>
            </a:r>
            <a:r>
              <a:rPr lang="fr-FR" b="1" dirty="0"/>
              <a:t>des tensions </a:t>
            </a:r>
            <a:r>
              <a:rPr lang="fr-FR" dirty="0"/>
              <a:t>ou</a:t>
            </a:r>
            <a:r>
              <a:rPr lang="fr-FR" b="1" dirty="0"/>
              <a:t> des courants</a:t>
            </a:r>
            <a:endParaRPr lang="en-US" b="1" dirty="0"/>
          </a:p>
        </p:txBody>
      </p:sp>
      <p:pic>
        <p:nvPicPr>
          <p:cNvPr id="1026" name="Picture 2" descr="additionneur binaire complet">
            <a:extLst>
              <a:ext uri="{FF2B5EF4-FFF2-40B4-BE49-F238E27FC236}">
                <a16:creationId xmlns:a16="http://schemas.microsoft.com/office/drawing/2014/main" id="{12F59D53-B2A8-86A0-1B92-EA0538F9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10" y="4553957"/>
            <a:ext cx="4062919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FAB64FD-CF12-0AC7-E12D-63B3F269A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088" y="3676150"/>
            <a:ext cx="3315163" cy="20481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2AFDE4-999C-838C-68AA-D7A1E457BCB3}"/>
              </a:ext>
            </a:extLst>
          </p:cNvPr>
          <p:cNvSpPr txBox="1"/>
          <p:nvPr/>
        </p:nvSpPr>
        <p:spPr>
          <a:xfrm rot="16200000">
            <a:off x="10182486" y="4845865"/>
            <a:ext cx="34072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https://codeur-pro.fr/les-portes-et-fonctions-logiques/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5108B4-74D4-5A09-0658-615184FBBE65}"/>
              </a:ext>
            </a:extLst>
          </p:cNvPr>
          <p:cNvSpPr txBox="1"/>
          <p:nvPr/>
        </p:nvSpPr>
        <p:spPr>
          <a:xfrm>
            <a:off x="6384032" y="4295009"/>
            <a:ext cx="229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rgbClr val="FF960A"/>
                </a:solidFill>
                <a:latin typeface="Raleway" pitchFamily="2" charset="0"/>
              </a:rPr>
              <a:t>Additionneur</a:t>
            </a:r>
            <a:endParaRPr lang="fr-FR" b="1" dirty="0">
              <a:solidFill>
                <a:srgbClr val="FF960A"/>
              </a:solidFill>
              <a:latin typeface="Raleway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6CA4F3-C84A-220C-5F1B-5FF1C2198FD2}"/>
              </a:ext>
            </a:extLst>
          </p:cNvPr>
          <p:cNvSpPr txBox="1"/>
          <p:nvPr/>
        </p:nvSpPr>
        <p:spPr>
          <a:xfrm>
            <a:off x="6384032" y="1752795"/>
            <a:ext cx="229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rgbClr val="FF960A"/>
                </a:solidFill>
                <a:latin typeface="Raleway" pitchFamily="2" charset="0"/>
              </a:rPr>
              <a:t>ET logique</a:t>
            </a:r>
            <a:endParaRPr lang="fr-FR" b="1" dirty="0">
              <a:solidFill>
                <a:srgbClr val="FF960A"/>
              </a:solidFill>
              <a:latin typeface="Raleway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F9EEE3F-5279-846D-9AFC-19A6C8F809A7}"/>
              </a:ext>
            </a:extLst>
          </p:cNvPr>
          <p:cNvSpPr txBox="1"/>
          <p:nvPr/>
        </p:nvSpPr>
        <p:spPr>
          <a:xfrm rot="16200000">
            <a:off x="10304856" y="2646399"/>
            <a:ext cx="28496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http://electroniqueamateur.blogspot.com/</a:t>
            </a:r>
          </a:p>
        </p:txBody>
      </p:sp>
    </p:spTree>
    <p:extLst>
      <p:ext uri="{BB962C8B-B14F-4D97-AF65-F5344CB8AC3E}">
        <p14:creationId xmlns:p14="http://schemas.microsoft.com/office/powerpoint/2010/main" val="542370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5C65-F414-59BF-0E2A-ACAB2EB27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5AADF7-8EFC-AD87-4936-7B57C4EEB3F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A6F00F2-03DB-824B-105B-79E25679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2FBD340C-665A-D067-BA67-8FBF4026B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D3FB990-42B3-A50B-9EA4-B39DF8B542D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DCC0021F-D58D-522D-7765-E1E99FFD3C94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Fonctions logiques et arithmétiques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F6F34992-BE87-185D-CE92-D91C785806CC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C68B34-6C2E-754C-767C-67104BBC691E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permettant de </a:t>
            </a:r>
            <a:r>
              <a:rPr lang="fr-FR" b="1" dirty="0"/>
              <a:t>contrôler</a:t>
            </a:r>
            <a:r>
              <a:rPr lang="fr-FR" dirty="0"/>
              <a:t> ou d'</a:t>
            </a:r>
            <a:r>
              <a:rPr lang="fr-FR" b="1" dirty="0"/>
              <a:t>amplifier</a:t>
            </a:r>
            <a:r>
              <a:rPr lang="fr-FR" dirty="0"/>
              <a:t> </a:t>
            </a:r>
            <a:r>
              <a:rPr lang="fr-FR" b="1" dirty="0"/>
              <a:t>des tensions </a:t>
            </a:r>
            <a:r>
              <a:rPr lang="fr-FR" dirty="0"/>
              <a:t>ou</a:t>
            </a:r>
            <a:r>
              <a:rPr lang="fr-FR" b="1" dirty="0"/>
              <a:t> des courants</a:t>
            </a:r>
            <a:endParaRPr lang="en-US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DFA77E-15F7-B987-311D-E8B834E41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88" y="3676150"/>
            <a:ext cx="3315163" cy="2048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D3EB35-CEE1-2DBA-D529-200527C3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48" y="1991605"/>
            <a:ext cx="6348148" cy="44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6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Caméras / Capteurs CMOS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Application de la </a:t>
            </a:r>
            <a:r>
              <a:rPr lang="fr-FR" dirty="0" err="1">
                <a:latin typeface="Bahnschrift SemiBold" panose="020B0502040204020203" pitchFamily="34" charset="0"/>
              </a:rPr>
              <a:t>photodétection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246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21B06C-92E1-8FDA-08D6-4020435DF304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1E05CF8E-92CB-D439-EBA9-E7C806096450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B320474B-7090-212D-DEE9-B78C78BE10F1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C24174-F3D4-9025-60E2-F6EDC084E0AE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73ECE7E0-9308-9E30-897E-90DE45081F42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8CD8C280-0DC7-5528-DCF3-9930C633644B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73BA58F1-85AE-FEB1-E104-33A0C2FA671A}"/>
              </a:ext>
            </a:extLst>
          </p:cNvPr>
          <p:cNvCxnSpPr>
            <a:cxnSpLocks/>
          </p:cNvCxnSpPr>
          <p:nvPr/>
        </p:nvCxnSpPr>
        <p:spPr>
          <a:xfrm flipV="1">
            <a:off x="5199659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26F9FA0D-4607-4880-5915-5B1BADC7A612}"/>
              </a:ext>
            </a:extLst>
          </p:cNvPr>
          <p:cNvCxnSpPr>
            <a:cxnSpLocks/>
          </p:cNvCxnSpPr>
          <p:nvPr/>
        </p:nvCxnSpPr>
        <p:spPr>
          <a:xfrm>
            <a:off x="5034425" y="5812054"/>
            <a:ext cx="59768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449C4381-31B4-E1E7-77A1-C11C675735BC}"/>
              </a:ext>
            </a:extLst>
          </p:cNvPr>
          <p:cNvSpPr txBox="1"/>
          <p:nvPr/>
        </p:nvSpPr>
        <p:spPr>
          <a:xfrm>
            <a:off x="10502442" y="5923915"/>
            <a:ext cx="1234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Analog</a:t>
            </a:r>
            <a:r>
              <a:rPr lang="fr-FR" sz="1100" dirty="0"/>
              <a:t> input</a:t>
            </a:r>
          </a:p>
          <a:p>
            <a:pPr algn="ctr"/>
            <a:r>
              <a:rPr lang="fr-FR" sz="1100" dirty="0"/>
              <a:t>voltage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F68188C-2054-3123-A2E9-91271F6C0A9F}"/>
              </a:ext>
            </a:extLst>
          </p:cNvPr>
          <p:cNvCxnSpPr>
            <a:cxnSpLocks/>
          </p:cNvCxnSpPr>
          <p:nvPr/>
        </p:nvCxnSpPr>
        <p:spPr>
          <a:xfrm flipV="1">
            <a:off x="5436480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FE1CFDB-CBE5-07C7-E2FD-6B43EDA83A78}"/>
              </a:ext>
            </a:extLst>
          </p:cNvPr>
          <p:cNvCxnSpPr>
            <a:cxnSpLocks/>
          </p:cNvCxnSpPr>
          <p:nvPr/>
        </p:nvCxnSpPr>
        <p:spPr>
          <a:xfrm flipV="1">
            <a:off x="9729588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861A11E4-D308-3C29-284B-62FB2A5526C1}"/>
              </a:ext>
            </a:extLst>
          </p:cNvPr>
          <p:cNvSpPr txBox="1"/>
          <p:nvPr/>
        </p:nvSpPr>
        <p:spPr>
          <a:xfrm>
            <a:off x="5038570" y="5938787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Vmin</a:t>
            </a:r>
            <a:endParaRPr lang="fr-FR" sz="11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48012D38-14D8-AE44-4190-7F0B861BFEC2}"/>
              </a:ext>
            </a:extLst>
          </p:cNvPr>
          <p:cNvSpPr txBox="1"/>
          <p:nvPr/>
        </p:nvSpPr>
        <p:spPr>
          <a:xfrm>
            <a:off x="9300050" y="5946858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Vmax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1BA3F4D-E201-630B-1654-97D5326AF9E5}"/>
              </a:ext>
            </a:extLst>
          </p:cNvPr>
          <p:cNvSpPr txBox="1"/>
          <p:nvPr/>
        </p:nvSpPr>
        <p:spPr>
          <a:xfrm>
            <a:off x="4404644" y="2194637"/>
            <a:ext cx="1617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Digital Value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C92B00-F6EA-3210-5AB6-72DF4606DDFE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4DB46EB-F97B-339A-558A-0DB10BABF150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92A6FD1E-66BE-D6C4-89A7-F803C3AE1AEA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EE495536-55BE-968E-B171-60CCCC8007C7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00D8F14-2EF0-D850-1929-52A3C9347197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A75A1D99-CA95-E7E7-7B47-E97A446B55A1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04AFB6F3-21D3-D4B0-810D-8BED327FDD97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3D2C658-0429-7ECB-55BB-6BE2A7A63DB5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D47D9CC8-4E02-45EC-F5CF-F0C84EC34C9A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FF94638-A593-36A7-CDC1-FF2EC06A58FA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D20F6161-6887-CBA2-A8B6-3B258BC7FEC7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F2FB758-5DCF-7A98-E3D2-E1ED6E7B8F8B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85" name="Accolade fermante 84">
            <a:extLst>
              <a:ext uri="{FF2B5EF4-FFF2-40B4-BE49-F238E27FC236}">
                <a16:creationId xmlns:a16="http://schemas.microsoft.com/office/drawing/2014/main" id="{5F82DDA5-11DE-8068-7020-F93C61BD03DC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3DA5C07-1F0D-BBA2-45DB-3CE167C0DBE2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F34B5CA-C19C-64F3-7CA5-1277C438CF56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8865AFFF-7227-B702-597F-9B8A84BD7AF7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F6B87212-1E3F-1243-6D55-A2D2A1F63576}"/>
              </a:ext>
            </a:extLst>
          </p:cNvPr>
          <p:cNvSpPr txBox="1"/>
          <p:nvPr/>
        </p:nvSpPr>
        <p:spPr>
          <a:xfrm>
            <a:off x="4730235" y="1590588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for n = 3 bits</a:t>
            </a:r>
            <a:endParaRPr lang="fr-FR" sz="1400" dirty="0"/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CF7889EA-1C08-9777-44E9-D946EAC1C6AB}"/>
              </a:ext>
            </a:extLst>
          </p:cNvPr>
          <p:cNvCxnSpPr>
            <a:cxnSpLocks/>
          </p:cNvCxnSpPr>
          <p:nvPr/>
        </p:nvCxnSpPr>
        <p:spPr>
          <a:xfrm>
            <a:off x="9722358" y="2879781"/>
            <a:ext cx="0" cy="2937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90EDB1AF-5A1F-347F-BDD4-100C8571DEF1}"/>
              </a:ext>
            </a:extLst>
          </p:cNvPr>
          <p:cNvCxnSpPr>
            <a:cxnSpLocks/>
          </p:cNvCxnSpPr>
          <p:nvPr/>
        </p:nvCxnSpPr>
        <p:spPr>
          <a:xfrm flipV="1">
            <a:off x="5157520" y="3307152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4748169E-0CAB-4B44-FA8A-2FED82C41B45}"/>
              </a:ext>
            </a:extLst>
          </p:cNvPr>
          <p:cNvCxnSpPr>
            <a:cxnSpLocks/>
          </p:cNvCxnSpPr>
          <p:nvPr/>
        </p:nvCxnSpPr>
        <p:spPr>
          <a:xfrm flipV="1">
            <a:off x="5157520" y="362063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EA8ACF27-A2A6-81E1-F92F-17C9D7F0C2A2}"/>
              </a:ext>
            </a:extLst>
          </p:cNvPr>
          <p:cNvCxnSpPr>
            <a:cxnSpLocks/>
          </p:cNvCxnSpPr>
          <p:nvPr/>
        </p:nvCxnSpPr>
        <p:spPr>
          <a:xfrm flipV="1">
            <a:off x="5157520" y="3947786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5C3DBCBA-F2D7-8466-EDAF-6A111F878D07}"/>
              </a:ext>
            </a:extLst>
          </p:cNvPr>
          <p:cNvCxnSpPr>
            <a:cxnSpLocks/>
          </p:cNvCxnSpPr>
          <p:nvPr/>
        </p:nvCxnSpPr>
        <p:spPr>
          <a:xfrm flipV="1">
            <a:off x="5157520" y="4274934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9AAF160-B5A0-51FB-3E5E-D3A710A8E00F}"/>
              </a:ext>
            </a:extLst>
          </p:cNvPr>
          <p:cNvCxnSpPr>
            <a:cxnSpLocks/>
          </p:cNvCxnSpPr>
          <p:nvPr/>
        </p:nvCxnSpPr>
        <p:spPr>
          <a:xfrm flipV="1">
            <a:off x="5157520" y="45892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1600D6D0-BA56-8C3B-8D57-FCD1EFE9A34A}"/>
              </a:ext>
            </a:extLst>
          </p:cNvPr>
          <p:cNvCxnSpPr>
            <a:cxnSpLocks/>
          </p:cNvCxnSpPr>
          <p:nvPr/>
        </p:nvCxnSpPr>
        <p:spPr>
          <a:xfrm flipV="1">
            <a:off x="5157520" y="4913387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376C9967-856D-4212-D1EF-25A0F49EE1F0}"/>
              </a:ext>
            </a:extLst>
          </p:cNvPr>
          <p:cNvCxnSpPr>
            <a:cxnSpLocks/>
          </p:cNvCxnSpPr>
          <p:nvPr/>
        </p:nvCxnSpPr>
        <p:spPr>
          <a:xfrm flipV="1">
            <a:off x="5157520" y="523914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A142AE49-5EFE-82ED-3F8C-4B13E04E2B3B}"/>
              </a:ext>
            </a:extLst>
          </p:cNvPr>
          <p:cNvCxnSpPr>
            <a:cxnSpLocks/>
          </p:cNvCxnSpPr>
          <p:nvPr/>
        </p:nvCxnSpPr>
        <p:spPr>
          <a:xfrm flipV="1">
            <a:off x="5157520" y="55720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BB57B069-CEB1-9D0E-E3EC-8BA1688FB42A}"/>
              </a:ext>
            </a:extLst>
          </p:cNvPr>
          <p:cNvCxnSpPr>
            <a:cxnSpLocks/>
          </p:cNvCxnSpPr>
          <p:nvPr/>
        </p:nvCxnSpPr>
        <p:spPr>
          <a:xfrm>
            <a:off x="5436479" y="2879781"/>
            <a:ext cx="0" cy="290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EB53DF6D-5595-7551-92D4-BFCACA879421}"/>
              </a:ext>
            </a:extLst>
          </p:cNvPr>
          <p:cNvCxnSpPr>
            <a:cxnSpLocks/>
          </p:cNvCxnSpPr>
          <p:nvPr/>
        </p:nvCxnSpPr>
        <p:spPr>
          <a:xfrm>
            <a:off x="5436479" y="5571443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758A50D-0978-9AB9-6B7E-662556E8C01C}"/>
              </a:ext>
            </a:extLst>
          </p:cNvPr>
          <p:cNvCxnSpPr>
            <a:cxnSpLocks/>
          </p:cNvCxnSpPr>
          <p:nvPr/>
        </p:nvCxnSpPr>
        <p:spPr>
          <a:xfrm>
            <a:off x="5976479" y="52391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857009BB-0F08-A60A-DDEE-9D455F475FCF}"/>
              </a:ext>
            </a:extLst>
          </p:cNvPr>
          <p:cNvCxnSpPr>
            <a:cxnSpLocks/>
          </p:cNvCxnSpPr>
          <p:nvPr/>
        </p:nvCxnSpPr>
        <p:spPr>
          <a:xfrm>
            <a:off x="6516479" y="49187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B0EA6ADB-4A45-18B9-42D5-E1760E4F9CC8}"/>
              </a:ext>
            </a:extLst>
          </p:cNvPr>
          <p:cNvCxnSpPr>
            <a:cxnSpLocks/>
          </p:cNvCxnSpPr>
          <p:nvPr/>
        </p:nvCxnSpPr>
        <p:spPr>
          <a:xfrm>
            <a:off x="7056479" y="4600311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E9376208-216F-6A30-1D29-70A84970E1C5}"/>
              </a:ext>
            </a:extLst>
          </p:cNvPr>
          <p:cNvCxnSpPr>
            <a:cxnSpLocks/>
          </p:cNvCxnSpPr>
          <p:nvPr/>
        </p:nvCxnSpPr>
        <p:spPr>
          <a:xfrm>
            <a:off x="7596479" y="4274934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4BDF34DE-FF20-2B14-FE66-4970AA245677}"/>
              </a:ext>
            </a:extLst>
          </p:cNvPr>
          <p:cNvCxnSpPr>
            <a:cxnSpLocks/>
          </p:cNvCxnSpPr>
          <p:nvPr/>
        </p:nvCxnSpPr>
        <p:spPr>
          <a:xfrm>
            <a:off x="8119017" y="3948776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C5F106C6-6754-A214-442C-2AD494F30A86}"/>
              </a:ext>
            </a:extLst>
          </p:cNvPr>
          <p:cNvCxnSpPr>
            <a:cxnSpLocks/>
          </p:cNvCxnSpPr>
          <p:nvPr/>
        </p:nvCxnSpPr>
        <p:spPr>
          <a:xfrm>
            <a:off x="8659017" y="361769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5951E572-C980-4254-5104-1A678193DC0B}"/>
              </a:ext>
            </a:extLst>
          </p:cNvPr>
          <p:cNvCxnSpPr>
            <a:cxnSpLocks/>
          </p:cNvCxnSpPr>
          <p:nvPr/>
        </p:nvCxnSpPr>
        <p:spPr>
          <a:xfrm>
            <a:off x="9176531" y="330715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FA89A28E-9954-DB2D-A0B8-5211EE9DB81E}"/>
              </a:ext>
            </a:extLst>
          </p:cNvPr>
          <p:cNvCxnSpPr>
            <a:cxnSpLocks/>
          </p:cNvCxnSpPr>
          <p:nvPr/>
        </p:nvCxnSpPr>
        <p:spPr>
          <a:xfrm flipH="1" flipV="1">
            <a:off x="7072599" y="5108343"/>
            <a:ext cx="523880" cy="4385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9C519C76-571A-E3D9-17FB-3F305CE3C11F}"/>
              </a:ext>
            </a:extLst>
          </p:cNvPr>
          <p:cNvSpPr txBox="1"/>
          <p:nvPr/>
        </p:nvSpPr>
        <p:spPr>
          <a:xfrm>
            <a:off x="6896001" y="5325212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70C0"/>
                </a:solidFill>
              </a:rPr>
              <a:t>quantum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473A5591-D7D3-FEE5-D053-FFABAADCDBAF}"/>
              </a:ext>
            </a:extLst>
          </p:cNvPr>
          <p:cNvSpPr txBox="1"/>
          <p:nvPr/>
        </p:nvSpPr>
        <p:spPr>
          <a:xfrm>
            <a:off x="4474310" y="5438584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0 0 0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846D1E53-5716-E3CB-15D7-F9118DDDEC14}"/>
              </a:ext>
            </a:extLst>
          </p:cNvPr>
          <p:cNvSpPr txBox="1"/>
          <p:nvPr/>
        </p:nvSpPr>
        <p:spPr>
          <a:xfrm>
            <a:off x="4467381" y="5118185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0 0 1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58BD123-8729-7599-31ED-6C72EFBC0CD6}"/>
              </a:ext>
            </a:extLst>
          </p:cNvPr>
          <p:cNvSpPr txBox="1"/>
          <p:nvPr/>
        </p:nvSpPr>
        <p:spPr>
          <a:xfrm>
            <a:off x="4467381" y="3826909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1 0 1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B89FBAF8-4243-FE66-EAE1-A73DBD536D17}"/>
              </a:ext>
            </a:extLst>
          </p:cNvPr>
          <p:cNvSpPr txBox="1"/>
          <p:nvPr/>
        </p:nvSpPr>
        <p:spPr>
          <a:xfrm>
            <a:off x="4474310" y="4456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0 1 1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060E0453-0907-0A84-7EBE-610D0373B2A8}"/>
              </a:ext>
            </a:extLst>
          </p:cNvPr>
          <p:cNvSpPr txBox="1"/>
          <p:nvPr/>
        </p:nvSpPr>
        <p:spPr>
          <a:xfrm>
            <a:off x="4467381" y="416083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1 0 0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DF43A081-C7D0-72B3-106C-470E7A0D05E4}"/>
              </a:ext>
            </a:extLst>
          </p:cNvPr>
          <p:cNvSpPr txBox="1"/>
          <p:nvPr/>
        </p:nvSpPr>
        <p:spPr>
          <a:xfrm>
            <a:off x="4470082" y="479027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0 1 0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F8E46BF5-7C66-3BA9-CA12-9FB156951FC1}"/>
              </a:ext>
            </a:extLst>
          </p:cNvPr>
          <p:cNvSpPr txBox="1"/>
          <p:nvPr/>
        </p:nvSpPr>
        <p:spPr>
          <a:xfrm>
            <a:off x="4467381" y="351546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1 1 0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00AA8F5-9C20-24E2-67C9-98EBC6CF3F3E}"/>
              </a:ext>
            </a:extLst>
          </p:cNvPr>
          <p:cNvSpPr txBox="1"/>
          <p:nvPr/>
        </p:nvSpPr>
        <p:spPr>
          <a:xfrm>
            <a:off x="4470003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1 1 1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E3D20562-C563-E6AE-2B22-FC17EAE94E4B}"/>
              </a:ext>
            </a:extLst>
          </p:cNvPr>
          <p:cNvCxnSpPr>
            <a:cxnSpLocks/>
          </p:cNvCxnSpPr>
          <p:nvPr/>
        </p:nvCxnSpPr>
        <p:spPr>
          <a:xfrm flipH="1" flipV="1">
            <a:off x="5436479" y="6297738"/>
            <a:ext cx="4275722" cy="8071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id="{231B1116-3FA7-9368-3E9E-995B41A4BFC8}"/>
              </a:ext>
            </a:extLst>
          </p:cNvPr>
          <p:cNvSpPr txBox="1"/>
          <p:nvPr/>
        </p:nvSpPr>
        <p:spPr>
          <a:xfrm>
            <a:off x="7056479" y="6367671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2060"/>
                </a:solidFill>
              </a:rPr>
              <a:t>Full </a:t>
            </a:r>
            <a:r>
              <a:rPr lang="fr-FR" sz="1100" dirty="0" err="1">
                <a:solidFill>
                  <a:srgbClr val="002060"/>
                </a:solidFill>
              </a:rPr>
              <a:t>Scale</a:t>
            </a:r>
            <a:endParaRPr lang="fr-FR" sz="1100" dirty="0">
              <a:solidFill>
                <a:srgbClr val="002060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F36E9C54-F2D8-46B0-0845-15393547AC79}"/>
              </a:ext>
            </a:extLst>
          </p:cNvPr>
          <p:cNvSpPr txBox="1"/>
          <p:nvPr/>
        </p:nvSpPr>
        <p:spPr>
          <a:xfrm>
            <a:off x="4286069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b2 b1 b0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B19D21C2-E965-FAC9-0ADC-C98A16D70EBA}"/>
              </a:ext>
            </a:extLst>
          </p:cNvPr>
          <p:cNvSpPr txBox="1"/>
          <p:nvPr/>
        </p:nvSpPr>
        <p:spPr>
          <a:xfrm>
            <a:off x="10390707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 err="1">
                <a:solidFill>
                  <a:srgbClr val="0070C0"/>
                </a:solidFill>
              </a:rPr>
              <a:t>decimal</a:t>
            </a:r>
            <a:endParaRPr lang="fr-FR" sz="1100" b="1" dirty="0">
              <a:solidFill>
                <a:srgbClr val="0070C0"/>
              </a:solidFill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39D7AEE7-6C45-4936-7A22-9580B7CD6EA7}"/>
              </a:ext>
            </a:extLst>
          </p:cNvPr>
          <p:cNvSpPr txBox="1"/>
          <p:nvPr/>
        </p:nvSpPr>
        <p:spPr>
          <a:xfrm>
            <a:off x="10585514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D4C7CE8E-50C2-C57C-4691-D0E44EEBFD55}"/>
              </a:ext>
            </a:extLst>
          </p:cNvPr>
          <p:cNvSpPr txBox="1"/>
          <p:nvPr/>
        </p:nvSpPr>
        <p:spPr>
          <a:xfrm>
            <a:off x="10595361" y="545359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206A9CA8-0CD9-B70D-8818-150133654D39}"/>
              </a:ext>
            </a:extLst>
          </p:cNvPr>
          <p:cNvSpPr txBox="1"/>
          <p:nvPr/>
        </p:nvSpPr>
        <p:spPr>
          <a:xfrm>
            <a:off x="10595361" y="510530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4E5EE902-1DBE-D8CA-A74C-854421A70B47}"/>
              </a:ext>
            </a:extLst>
          </p:cNvPr>
          <p:cNvSpPr txBox="1"/>
          <p:nvPr/>
        </p:nvSpPr>
        <p:spPr>
          <a:xfrm>
            <a:off x="10585514" y="479160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27EDF88D-07BA-4CE3-7232-D1A0D5DABCCF}"/>
              </a:ext>
            </a:extLst>
          </p:cNvPr>
          <p:cNvSpPr txBox="1"/>
          <p:nvPr/>
        </p:nvSpPr>
        <p:spPr>
          <a:xfrm>
            <a:off x="10585514" y="4478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30910875-810D-A4F6-3954-B69F95F2CB89}"/>
              </a:ext>
            </a:extLst>
          </p:cNvPr>
          <p:cNvSpPr txBox="1"/>
          <p:nvPr/>
        </p:nvSpPr>
        <p:spPr>
          <a:xfrm>
            <a:off x="10579072" y="415099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AE839036-159E-D7F7-20A2-57767B7A0252}"/>
              </a:ext>
            </a:extLst>
          </p:cNvPr>
          <p:cNvSpPr txBox="1"/>
          <p:nvPr/>
        </p:nvSpPr>
        <p:spPr>
          <a:xfrm>
            <a:off x="10579072" y="3815810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47CD4EBC-255F-68F2-9D29-FD2DD8FDC4F3}"/>
              </a:ext>
            </a:extLst>
          </p:cNvPr>
          <p:cNvSpPr txBox="1"/>
          <p:nvPr/>
        </p:nvSpPr>
        <p:spPr>
          <a:xfrm>
            <a:off x="10586850" y="351085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6</a:t>
            </a:r>
          </a:p>
        </p:txBody>
      </p: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58E81095-BC03-8D9F-05E0-1AA6C031B449}"/>
              </a:ext>
            </a:extLst>
          </p:cNvPr>
          <p:cNvCxnSpPr>
            <a:cxnSpLocks/>
          </p:cNvCxnSpPr>
          <p:nvPr/>
        </p:nvCxnSpPr>
        <p:spPr>
          <a:xfrm>
            <a:off x="7060448" y="460962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A0DB26DA-7BF1-ECA6-F4CA-01F812034074}"/>
              </a:ext>
            </a:extLst>
          </p:cNvPr>
          <p:cNvCxnSpPr>
            <a:cxnSpLocks/>
          </p:cNvCxnSpPr>
          <p:nvPr/>
        </p:nvCxnSpPr>
        <p:spPr>
          <a:xfrm>
            <a:off x="7588917" y="460581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632FCD6E-5B9C-81D5-AEF1-51F4FFEC2042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Quantization</a:t>
            </a:r>
            <a:endParaRPr lang="fr-FR" dirty="0"/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34" name="Image 13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370727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0F70001B-76E8-B2F0-1F0B-180A6A80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6" y="2603776"/>
            <a:ext cx="4278428" cy="391170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E5E1013-B5DB-4C50-C544-1E56C05D0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63" y="3573599"/>
            <a:ext cx="3755203" cy="3284402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E26558A2-8B91-DA35-34E2-EF643E7A9BDA}"/>
              </a:ext>
            </a:extLst>
          </p:cNvPr>
          <p:cNvSpPr txBox="1"/>
          <p:nvPr/>
        </p:nvSpPr>
        <p:spPr>
          <a:xfrm>
            <a:off x="5622927" y="327933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Single-plasmon interferences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7B8EB63-604E-96F3-00EE-2AED970DB465}"/>
              </a:ext>
            </a:extLst>
          </p:cNvPr>
          <p:cNvSpPr txBox="1"/>
          <p:nvPr/>
        </p:nvSpPr>
        <p:spPr>
          <a:xfrm>
            <a:off x="624876" y="2133292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en-US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Anti-coalescence of bosons on a lossy beamsplitter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</a:t>
            </a:r>
            <a:r>
              <a:rPr lang="fr-FR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Nanophotonique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LCF </a:t>
            </a: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09F36-D70F-11C6-8F46-A3ECE34A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170A6-636D-6DBD-BABE-D042C96D75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" name="Image 29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51DD81F2-70EC-3AB3-0A0D-27F1BB85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53" y="2201411"/>
            <a:ext cx="8271299" cy="42002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309530C-E0E4-AE21-01D2-69A44495255C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80E27D9-5235-CA58-1675-A4014D0AB6C2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5195AA9A-D138-88F1-8297-ED72B9A4B1A7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93876E-872B-288C-27AC-538A3C635DB1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F6CEBA4-D45B-6BE7-57C4-6DA8E5790852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B6E55EC1-33CD-C1C5-5840-5513254112D8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A1612B-3A9A-0739-8EE4-6D2CA9003CA2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20ABA6F-A9B7-B2D3-95DE-2F5148362C57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2291C83-40B7-4E1D-170B-B0A94A61E039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1DC33A38-608A-1AFB-81DB-E0C17E8AA24D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082D017C-AA49-FE7C-7F63-CBF1D8CF0F1F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9B5C1CB-98C5-E80C-92A5-F5F7A361DE89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12E0D940-8723-D39E-2637-E2595050F40A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60AE8CC-F023-937C-C0C6-DE7F2FBE2A70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4E77191-5506-3E73-1986-10AC682FC563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63EF990-2437-09EF-1F8A-9EB506B69E43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CAF4DB3-5028-5731-19D1-15492FD7270E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114E99F-5396-FF26-82B6-7ADE14C96BFA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49" name="Accolade fermante 48">
            <a:extLst>
              <a:ext uri="{FF2B5EF4-FFF2-40B4-BE49-F238E27FC236}">
                <a16:creationId xmlns:a16="http://schemas.microsoft.com/office/drawing/2014/main" id="{D918AF27-A849-0FD3-D761-FB606A040069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D01B444-B6C0-D26C-C9F0-409DDAC3A8D3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57497BB-5A71-5B40-3B49-2E61D47D9CB0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FBDD59D-9905-9DAA-2076-203F8F57FAE7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52ABD52-5F53-D1F4-6121-CEC7BF124585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Quantization</a:t>
            </a:r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56" name="Image 55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57" name="Connecteur droit 56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Quantification</a:t>
            </a: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32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57B32-CD3B-27BA-54D7-A0205C4C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5D950B-F629-A9BB-694C-B2E6665D311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9173D8-4DF1-738B-9D03-B9E5DA0F08C3}"/>
              </a:ext>
            </a:extLst>
          </p:cNvPr>
          <p:cNvSpPr/>
          <p:nvPr/>
        </p:nvSpPr>
        <p:spPr>
          <a:xfrm>
            <a:off x="4744459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8A5A-765A-78A0-147C-A7BDF01ECEED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22F45B8-A56E-C5B0-0242-09356853DBCB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43F8290-8216-56E9-E2FB-297FD7349506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659ED-2583-48C1-8CEC-804EAA0FD742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BA9C57E-37E4-1EF8-6E18-13E10C5C12AD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1FB3626-C123-542C-594B-19045324DA5E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4FA5AB-CDE1-583A-EF3B-84FDEAD1D7EB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15" name="Image 14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B4587DA6-5FB6-5F98-9FE5-0FC98ED31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55" y="1617694"/>
            <a:ext cx="1567697" cy="1167434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6EEB632-0EEE-C0B4-4CE5-3BABD1BD9E90}"/>
              </a:ext>
            </a:extLst>
          </p:cNvPr>
          <p:cNvCxnSpPr/>
          <p:nvPr/>
        </p:nvCxnSpPr>
        <p:spPr>
          <a:xfrm>
            <a:off x="4125948" y="3685286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7D2FDEA-D99D-C7A1-5971-D69A72B47C65}"/>
              </a:ext>
            </a:extLst>
          </p:cNvPr>
          <p:cNvCxnSpPr>
            <a:cxnSpLocks/>
          </p:cNvCxnSpPr>
          <p:nvPr/>
        </p:nvCxnSpPr>
        <p:spPr>
          <a:xfrm>
            <a:off x="4821859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F9D5CE5-2FCE-00BD-969E-FA43166D6C5B}"/>
              </a:ext>
            </a:extLst>
          </p:cNvPr>
          <p:cNvCxnSpPr>
            <a:cxnSpLocks/>
          </p:cNvCxnSpPr>
          <p:nvPr/>
        </p:nvCxnSpPr>
        <p:spPr>
          <a:xfrm>
            <a:off x="494666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A93F4F-8CA9-C611-8AA0-8D2D48978331}"/>
              </a:ext>
            </a:extLst>
          </p:cNvPr>
          <p:cNvCxnSpPr>
            <a:cxnSpLocks/>
          </p:cNvCxnSpPr>
          <p:nvPr/>
        </p:nvCxnSpPr>
        <p:spPr>
          <a:xfrm>
            <a:off x="5071517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DDA5D4E-4B5B-6136-BD56-B61D8388540D}"/>
              </a:ext>
            </a:extLst>
          </p:cNvPr>
          <p:cNvCxnSpPr>
            <a:cxnSpLocks/>
          </p:cNvCxnSpPr>
          <p:nvPr/>
        </p:nvCxnSpPr>
        <p:spPr>
          <a:xfrm>
            <a:off x="5196263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C772323-687E-74BD-2D58-52357540A9A3}"/>
              </a:ext>
            </a:extLst>
          </p:cNvPr>
          <p:cNvCxnSpPr>
            <a:cxnSpLocks/>
          </p:cNvCxnSpPr>
          <p:nvPr/>
        </p:nvCxnSpPr>
        <p:spPr>
          <a:xfrm>
            <a:off x="5320898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840A1B7-2430-0401-56FD-B0A90F8CF078}"/>
              </a:ext>
            </a:extLst>
          </p:cNvPr>
          <p:cNvCxnSpPr>
            <a:cxnSpLocks/>
          </p:cNvCxnSpPr>
          <p:nvPr/>
        </p:nvCxnSpPr>
        <p:spPr>
          <a:xfrm>
            <a:off x="544542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8519360-484D-6AD2-1FFB-AC4E6F648A46}"/>
              </a:ext>
            </a:extLst>
          </p:cNvPr>
          <p:cNvCxnSpPr>
            <a:cxnSpLocks/>
          </p:cNvCxnSpPr>
          <p:nvPr/>
        </p:nvCxnSpPr>
        <p:spPr>
          <a:xfrm>
            <a:off x="5575482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F226976-7133-3A70-7C09-4D2B2D298E6A}"/>
              </a:ext>
            </a:extLst>
          </p:cNvPr>
          <p:cNvCxnSpPr>
            <a:cxnSpLocks/>
          </p:cNvCxnSpPr>
          <p:nvPr/>
        </p:nvCxnSpPr>
        <p:spPr>
          <a:xfrm>
            <a:off x="5700283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ABDCC01-0FB8-2BDF-49A5-D67A288EFB59}"/>
              </a:ext>
            </a:extLst>
          </p:cNvPr>
          <p:cNvCxnSpPr>
            <a:cxnSpLocks/>
          </p:cNvCxnSpPr>
          <p:nvPr/>
        </p:nvCxnSpPr>
        <p:spPr>
          <a:xfrm>
            <a:off x="582514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1B6354B-C336-FF36-F22A-5C7BC43E3E21}"/>
              </a:ext>
            </a:extLst>
          </p:cNvPr>
          <p:cNvCxnSpPr>
            <a:cxnSpLocks/>
          </p:cNvCxnSpPr>
          <p:nvPr/>
        </p:nvCxnSpPr>
        <p:spPr>
          <a:xfrm>
            <a:off x="5949886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D4D6AA4-06AA-59F2-88EA-7705EB7A2312}"/>
              </a:ext>
            </a:extLst>
          </p:cNvPr>
          <p:cNvCxnSpPr>
            <a:cxnSpLocks/>
          </p:cNvCxnSpPr>
          <p:nvPr/>
        </p:nvCxnSpPr>
        <p:spPr>
          <a:xfrm>
            <a:off x="6074521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D21B935-57FF-BFE8-4CFD-06217E3423C2}"/>
              </a:ext>
            </a:extLst>
          </p:cNvPr>
          <p:cNvCxnSpPr>
            <a:cxnSpLocks/>
          </p:cNvCxnSpPr>
          <p:nvPr/>
        </p:nvCxnSpPr>
        <p:spPr>
          <a:xfrm>
            <a:off x="6199045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2CA69-F608-7D6D-B28C-452F423A0AAA}"/>
              </a:ext>
            </a:extLst>
          </p:cNvPr>
          <p:cNvSpPr/>
          <p:nvPr/>
        </p:nvSpPr>
        <p:spPr>
          <a:xfrm>
            <a:off x="5343341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3578F4-7E36-32F2-F4E1-CD5EBD527E70}"/>
              </a:ext>
            </a:extLst>
          </p:cNvPr>
          <p:cNvSpPr/>
          <p:nvPr/>
        </p:nvSpPr>
        <p:spPr>
          <a:xfrm>
            <a:off x="6030468" y="3945511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60687D-DC9B-7E02-5099-DD2465DD77EE}"/>
              </a:ext>
            </a:extLst>
          </p:cNvPr>
          <p:cNvSpPr/>
          <p:nvPr/>
        </p:nvSpPr>
        <p:spPr>
          <a:xfrm>
            <a:off x="6401302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82C14F-2819-C0FC-D793-73FB1A5BD920}"/>
              </a:ext>
            </a:extLst>
          </p:cNvPr>
          <p:cNvSpPr/>
          <p:nvPr/>
        </p:nvSpPr>
        <p:spPr>
          <a:xfrm>
            <a:off x="7111486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93839D-15E3-D891-77EC-ED705C04DF0E}"/>
              </a:ext>
            </a:extLst>
          </p:cNvPr>
          <p:cNvSpPr/>
          <p:nvPr/>
        </p:nvSpPr>
        <p:spPr>
          <a:xfrm>
            <a:off x="7651995" y="3945511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661D6-6AA9-CC79-5F56-211D77F7E22B}"/>
              </a:ext>
            </a:extLst>
          </p:cNvPr>
          <p:cNvSpPr/>
          <p:nvPr/>
        </p:nvSpPr>
        <p:spPr>
          <a:xfrm>
            <a:off x="8132566" y="3945511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B77EB76-574E-4862-A01E-D2FF58CDD63A}"/>
              </a:ext>
            </a:extLst>
          </p:cNvPr>
          <p:cNvCxnSpPr>
            <a:cxnSpLocks/>
          </p:cNvCxnSpPr>
          <p:nvPr/>
        </p:nvCxnSpPr>
        <p:spPr>
          <a:xfrm>
            <a:off x="6323128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121420E1-9131-4A3F-E445-1227D949670A}"/>
              </a:ext>
            </a:extLst>
          </p:cNvPr>
          <p:cNvCxnSpPr>
            <a:cxnSpLocks/>
          </p:cNvCxnSpPr>
          <p:nvPr/>
        </p:nvCxnSpPr>
        <p:spPr>
          <a:xfrm>
            <a:off x="644792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3ED91BD2-918D-3A04-A162-73E1662ED7DD}"/>
              </a:ext>
            </a:extLst>
          </p:cNvPr>
          <p:cNvCxnSpPr>
            <a:cxnSpLocks/>
          </p:cNvCxnSpPr>
          <p:nvPr/>
        </p:nvCxnSpPr>
        <p:spPr>
          <a:xfrm>
            <a:off x="6572786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3AA8642-DF8D-FB47-ECF7-AF2E13FF538D}"/>
              </a:ext>
            </a:extLst>
          </p:cNvPr>
          <p:cNvCxnSpPr>
            <a:cxnSpLocks/>
          </p:cNvCxnSpPr>
          <p:nvPr/>
        </p:nvCxnSpPr>
        <p:spPr>
          <a:xfrm>
            <a:off x="6697532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AD8E7B2-1B7A-C504-4FEF-F63FBC3F034F}"/>
              </a:ext>
            </a:extLst>
          </p:cNvPr>
          <p:cNvCxnSpPr>
            <a:cxnSpLocks/>
          </p:cNvCxnSpPr>
          <p:nvPr/>
        </p:nvCxnSpPr>
        <p:spPr>
          <a:xfrm>
            <a:off x="682216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DF364F4-D3D2-40FF-D72E-E180C24B9CC0}"/>
              </a:ext>
            </a:extLst>
          </p:cNvPr>
          <p:cNvCxnSpPr>
            <a:cxnSpLocks/>
          </p:cNvCxnSpPr>
          <p:nvPr/>
        </p:nvCxnSpPr>
        <p:spPr>
          <a:xfrm>
            <a:off x="694669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5100B59-4D70-0326-4106-B366AB0B9768}"/>
              </a:ext>
            </a:extLst>
          </p:cNvPr>
          <p:cNvCxnSpPr>
            <a:cxnSpLocks/>
          </p:cNvCxnSpPr>
          <p:nvPr/>
        </p:nvCxnSpPr>
        <p:spPr>
          <a:xfrm>
            <a:off x="7076751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FCA7EF49-BC29-CD4C-8EBC-B4F01D4FEDB2}"/>
              </a:ext>
            </a:extLst>
          </p:cNvPr>
          <p:cNvCxnSpPr>
            <a:cxnSpLocks/>
          </p:cNvCxnSpPr>
          <p:nvPr/>
        </p:nvCxnSpPr>
        <p:spPr>
          <a:xfrm>
            <a:off x="720155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B418BA38-3253-F152-43EF-79B517CD5BE8}"/>
              </a:ext>
            </a:extLst>
          </p:cNvPr>
          <p:cNvCxnSpPr>
            <a:cxnSpLocks/>
          </p:cNvCxnSpPr>
          <p:nvPr/>
        </p:nvCxnSpPr>
        <p:spPr>
          <a:xfrm>
            <a:off x="732640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C6CFD2F2-A2FC-1244-670B-CA420D6C8D4F}"/>
              </a:ext>
            </a:extLst>
          </p:cNvPr>
          <p:cNvCxnSpPr>
            <a:cxnSpLocks/>
          </p:cNvCxnSpPr>
          <p:nvPr/>
        </p:nvCxnSpPr>
        <p:spPr>
          <a:xfrm>
            <a:off x="7451155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92D7661-7A90-1FA6-C3C0-E2B83AAA71B6}"/>
              </a:ext>
            </a:extLst>
          </p:cNvPr>
          <p:cNvCxnSpPr>
            <a:cxnSpLocks/>
          </p:cNvCxnSpPr>
          <p:nvPr/>
        </p:nvCxnSpPr>
        <p:spPr>
          <a:xfrm>
            <a:off x="7575790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1AA639DF-9A4F-EB7A-65C5-50DF2F90161B}"/>
              </a:ext>
            </a:extLst>
          </p:cNvPr>
          <p:cNvCxnSpPr>
            <a:cxnSpLocks/>
          </p:cNvCxnSpPr>
          <p:nvPr/>
        </p:nvCxnSpPr>
        <p:spPr>
          <a:xfrm>
            <a:off x="770031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9D90063-FA30-C83F-60F8-6AAF712DCA5E}"/>
              </a:ext>
            </a:extLst>
          </p:cNvPr>
          <p:cNvCxnSpPr>
            <a:cxnSpLocks/>
          </p:cNvCxnSpPr>
          <p:nvPr/>
        </p:nvCxnSpPr>
        <p:spPr>
          <a:xfrm>
            <a:off x="783202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5146C4B6-B568-7171-6039-89C1F32733C7}"/>
              </a:ext>
            </a:extLst>
          </p:cNvPr>
          <p:cNvCxnSpPr>
            <a:cxnSpLocks/>
          </p:cNvCxnSpPr>
          <p:nvPr/>
        </p:nvCxnSpPr>
        <p:spPr>
          <a:xfrm>
            <a:off x="7956767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1AA8DABF-7329-39B6-F0B6-5588ACAAA1F0}"/>
              </a:ext>
            </a:extLst>
          </p:cNvPr>
          <p:cNvCxnSpPr>
            <a:cxnSpLocks/>
          </p:cNvCxnSpPr>
          <p:nvPr/>
        </p:nvCxnSpPr>
        <p:spPr>
          <a:xfrm>
            <a:off x="8081402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21E05740-5ED4-E221-E3AB-326D20E93EAA}"/>
              </a:ext>
            </a:extLst>
          </p:cNvPr>
          <p:cNvCxnSpPr>
            <a:cxnSpLocks/>
          </p:cNvCxnSpPr>
          <p:nvPr/>
        </p:nvCxnSpPr>
        <p:spPr>
          <a:xfrm>
            <a:off x="8205926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8B030D2-1469-E983-FF51-F1CF636F1047}"/>
              </a:ext>
            </a:extLst>
          </p:cNvPr>
          <p:cNvCxnSpPr>
            <a:cxnSpLocks/>
          </p:cNvCxnSpPr>
          <p:nvPr/>
        </p:nvCxnSpPr>
        <p:spPr>
          <a:xfrm>
            <a:off x="8335986" y="342637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002DCF7B-52D9-7367-5A85-53F832AC4268}"/>
              </a:ext>
            </a:extLst>
          </p:cNvPr>
          <p:cNvCxnSpPr>
            <a:cxnSpLocks/>
          </p:cNvCxnSpPr>
          <p:nvPr/>
        </p:nvCxnSpPr>
        <p:spPr>
          <a:xfrm>
            <a:off x="846078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6D648B0-7EF6-7193-BD42-74ECDC3EB9ED}"/>
              </a:ext>
            </a:extLst>
          </p:cNvPr>
          <p:cNvCxnSpPr>
            <a:cxnSpLocks/>
          </p:cNvCxnSpPr>
          <p:nvPr/>
        </p:nvCxnSpPr>
        <p:spPr>
          <a:xfrm>
            <a:off x="858564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361A64D7-EBF2-B0B1-3DF3-3CB7BB293BD2}"/>
              </a:ext>
            </a:extLst>
          </p:cNvPr>
          <p:cNvCxnSpPr>
            <a:cxnSpLocks/>
          </p:cNvCxnSpPr>
          <p:nvPr/>
        </p:nvCxnSpPr>
        <p:spPr>
          <a:xfrm>
            <a:off x="8710390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118357B3-7C35-085C-7B57-1E74A5415F25}"/>
              </a:ext>
            </a:extLst>
          </p:cNvPr>
          <p:cNvCxnSpPr>
            <a:cxnSpLocks/>
          </p:cNvCxnSpPr>
          <p:nvPr/>
        </p:nvCxnSpPr>
        <p:spPr>
          <a:xfrm>
            <a:off x="8835025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1DB72EA0-BD52-43D0-E6AC-C4C301B514A3}"/>
              </a:ext>
            </a:extLst>
          </p:cNvPr>
          <p:cNvCxnSpPr>
            <a:cxnSpLocks/>
          </p:cNvCxnSpPr>
          <p:nvPr/>
        </p:nvCxnSpPr>
        <p:spPr>
          <a:xfrm>
            <a:off x="8959549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017B3E62-8B42-ECFC-D529-166EADB4ED19}"/>
              </a:ext>
            </a:extLst>
          </p:cNvPr>
          <p:cNvSpPr/>
          <p:nvPr/>
        </p:nvSpPr>
        <p:spPr>
          <a:xfrm>
            <a:off x="4822024" y="343194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D542106-FA65-2BA4-D19A-A06BF68B627A}"/>
              </a:ext>
            </a:extLst>
          </p:cNvPr>
          <p:cNvSpPr/>
          <p:nvPr/>
        </p:nvSpPr>
        <p:spPr>
          <a:xfrm>
            <a:off x="4949398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FB081B-3C1D-671D-AAFD-364993070BCE}"/>
              </a:ext>
            </a:extLst>
          </p:cNvPr>
          <p:cNvSpPr/>
          <p:nvPr/>
        </p:nvSpPr>
        <p:spPr>
          <a:xfrm>
            <a:off x="5077867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649D6FD-C4A1-4B6E-0C8A-3E783F3384A8}"/>
              </a:ext>
            </a:extLst>
          </p:cNvPr>
          <p:cNvSpPr/>
          <p:nvPr/>
        </p:nvSpPr>
        <p:spPr>
          <a:xfrm>
            <a:off x="5449530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FD66451-20DA-86FA-1A6F-74DFD7CF7A7B}"/>
              </a:ext>
            </a:extLst>
          </p:cNvPr>
          <p:cNvSpPr/>
          <p:nvPr/>
        </p:nvSpPr>
        <p:spPr>
          <a:xfrm>
            <a:off x="5577645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9AE3377-AA10-D208-19A6-C00DEC4987D9}"/>
              </a:ext>
            </a:extLst>
          </p:cNvPr>
          <p:cNvSpPr/>
          <p:nvPr/>
        </p:nvSpPr>
        <p:spPr>
          <a:xfrm>
            <a:off x="5703010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F27F685-9EA1-689A-8CD2-A529AC00CD8A}"/>
              </a:ext>
            </a:extLst>
          </p:cNvPr>
          <p:cNvSpPr/>
          <p:nvPr/>
        </p:nvSpPr>
        <p:spPr>
          <a:xfrm>
            <a:off x="6078196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803AFD0-A88D-27A9-B8E6-7F1AA9F177DE}"/>
              </a:ext>
            </a:extLst>
          </p:cNvPr>
          <p:cNvSpPr/>
          <p:nvPr/>
        </p:nvSpPr>
        <p:spPr>
          <a:xfrm>
            <a:off x="6448454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EBA7D06-6BEF-546E-5B80-FA6FB478E346}"/>
              </a:ext>
            </a:extLst>
          </p:cNvPr>
          <p:cNvSpPr/>
          <p:nvPr/>
        </p:nvSpPr>
        <p:spPr>
          <a:xfrm>
            <a:off x="6575220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19A8E84-3EAC-E23C-6E84-033B9CA0FABD}"/>
              </a:ext>
            </a:extLst>
          </p:cNvPr>
          <p:cNvSpPr/>
          <p:nvPr/>
        </p:nvSpPr>
        <p:spPr>
          <a:xfrm>
            <a:off x="6699766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B049912-6CA9-B8EE-D670-222DF533EA08}"/>
              </a:ext>
            </a:extLst>
          </p:cNvPr>
          <p:cNvSpPr/>
          <p:nvPr/>
        </p:nvSpPr>
        <p:spPr>
          <a:xfrm>
            <a:off x="7205551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C36AB53-F1D9-7E03-28E1-DBCDC6360B30}"/>
              </a:ext>
            </a:extLst>
          </p:cNvPr>
          <p:cNvSpPr/>
          <p:nvPr/>
        </p:nvSpPr>
        <p:spPr>
          <a:xfrm>
            <a:off x="7335221" y="343449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C00452-03D3-657B-C5A4-E842908C5D06}"/>
              </a:ext>
            </a:extLst>
          </p:cNvPr>
          <p:cNvSpPr/>
          <p:nvPr/>
        </p:nvSpPr>
        <p:spPr>
          <a:xfrm>
            <a:off x="7708824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FED5E95-D4C5-7D4D-9582-057EE8E47FB9}"/>
              </a:ext>
            </a:extLst>
          </p:cNvPr>
          <p:cNvSpPr/>
          <p:nvPr/>
        </p:nvSpPr>
        <p:spPr>
          <a:xfrm>
            <a:off x="8209569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E0206EF-21F0-2433-165C-7AB755513AEC}"/>
              </a:ext>
            </a:extLst>
          </p:cNvPr>
          <p:cNvSpPr/>
          <p:nvPr/>
        </p:nvSpPr>
        <p:spPr>
          <a:xfrm>
            <a:off x="8339407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A7457A5-4FA3-08A4-1894-4D647F84129D}"/>
              </a:ext>
            </a:extLst>
          </p:cNvPr>
          <p:cNvSpPr/>
          <p:nvPr/>
        </p:nvSpPr>
        <p:spPr>
          <a:xfrm>
            <a:off x="8465620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83DC84-E7E3-C1BC-98B7-4EEE8012088B}"/>
              </a:ext>
            </a:extLst>
          </p:cNvPr>
          <p:cNvSpPr/>
          <p:nvPr/>
        </p:nvSpPr>
        <p:spPr>
          <a:xfrm>
            <a:off x="8593475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12BD2A42-4063-1B08-3DA1-79E5AE463476}"/>
              </a:ext>
            </a:extLst>
          </p:cNvPr>
          <p:cNvCxnSpPr/>
          <p:nvPr/>
        </p:nvCxnSpPr>
        <p:spPr>
          <a:xfrm>
            <a:off x="4125837" y="6116831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23E16C5D-8001-8DCA-6408-5EB0E357F67B}"/>
              </a:ext>
            </a:extLst>
          </p:cNvPr>
          <p:cNvCxnSpPr>
            <a:cxnSpLocks/>
          </p:cNvCxnSpPr>
          <p:nvPr/>
        </p:nvCxnSpPr>
        <p:spPr>
          <a:xfrm>
            <a:off x="4859848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80BAB41-E869-B0A1-72F1-EAB971B15843}"/>
              </a:ext>
            </a:extLst>
          </p:cNvPr>
          <p:cNvCxnSpPr>
            <a:cxnSpLocks/>
          </p:cNvCxnSpPr>
          <p:nvPr/>
        </p:nvCxnSpPr>
        <p:spPr>
          <a:xfrm>
            <a:off x="5109506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78146412-DD31-B070-0BF9-876060B9855E}"/>
              </a:ext>
            </a:extLst>
          </p:cNvPr>
          <p:cNvCxnSpPr>
            <a:cxnSpLocks/>
          </p:cNvCxnSpPr>
          <p:nvPr/>
        </p:nvCxnSpPr>
        <p:spPr>
          <a:xfrm>
            <a:off x="5358887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5EDB3621-B450-2567-56FF-E9FF4A2BB3AF}"/>
              </a:ext>
            </a:extLst>
          </p:cNvPr>
          <p:cNvCxnSpPr>
            <a:cxnSpLocks/>
          </p:cNvCxnSpPr>
          <p:nvPr/>
        </p:nvCxnSpPr>
        <p:spPr>
          <a:xfrm>
            <a:off x="5613471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FF95B2F1-9607-1E35-0A66-63552CE012EE}"/>
              </a:ext>
            </a:extLst>
          </p:cNvPr>
          <p:cNvCxnSpPr>
            <a:cxnSpLocks/>
          </p:cNvCxnSpPr>
          <p:nvPr/>
        </p:nvCxnSpPr>
        <p:spPr>
          <a:xfrm>
            <a:off x="5863129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F1CD2F7F-76A9-0E52-9DE0-5D475E996D48}"/>
              </a:ext>
            </a:extLst>
          </p:cNvPr>
          <p:cNvCxnSpPr>
            <a:cxnSpLocks/>
          </p:cNvCxnSpPr>
          <p:nvPr/>
        </p:nvCxnSpPr>
        <p:spPr>
          <a:xfrm>
            <a:off x="6112510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B11CF75E-9DDF-BB82-B9F9-E7345D734179}"/>
              </a:ext>
            </a:extLst>
          </p:cNvPr>
          <p:cNvCxnSpPr>
            <a:cxnSpLocks/>
          </p:cNvCxnSpPr>
          <p:nvPr/>
        </p:nvCxnSpPr>
        <p:spPr>
          <a:xfrm>
            <a:off x="6361117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91558D37-BA23-3912-D733-C2E8AA282C12}"/>
              </a:ext>
            </a:extLst>
          </p:cNvPr>
          <p:cNvCxnSpPr>
            <a:cxnSpLocks/>
          </p:cNvCxnSpPr>
          <p:nvPr/>
        </p:nvCxnSpPr>
        <p:spPr>
          <a:xfrm>
            <a:off x="6610775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B1F7A62E-927B-5B17-8B63-88ADAAFE9052}"/>
              </a:ext>
            </a:extLst>
          </p:cNvPr>
          <p:cNvCxnSpPr>
            <a:cxnSpLocks/>
          </p:cNvCxnSpPr>
          <p:nvPr/>
        </p:nvCxnSpPr>
        <p:spPr>
          <a:xfrm>
            <a:off x="6860156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6F8C8655-33F7-8BF2-E2A3-03CA6E9F21B8}"/>
              </a:ext>
            </a:extLst>
          </p:cNvPr>
          <p:cNvCxnSpPr>
            <a:cxnSpLocks/>
          </p:cNvCxnSpPr>
          <p:nvPr/>
        </p:nvCxnSpPr>
        <p:spPr>
          <a:xfrm>
            <a:off x="7114740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16CB525F-D0E6-2578-22CB-540AA35021C3}"/>
              </a:ext>
            </a:extLst>
          </p:cNvPr>
          <p:cNvCxnSpPr>
            <a:cxnSpLocks/>
          </p:cNvCxnSpPr>
          <p:nvPr/>
        </p:nvCxnSpPr>
        <p:spPr>
          <a:xfrm>
            <a:off x="7364398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0CF0A7EA-A990-75E8-62CE-3E0E0E56313E}"/>
              </a:ext>
            </a:extLst>
          </p:cNvPr>
          <p:cNvCxnSpPr>
            <a:cxnSpLocks/>
          </p:cNvCxnSpPr>
          <p:nvPr/>
        </p:nvCxnSpPr>
        <p:spPr>
          <a:xfrm>
            <a:off x="7613779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CD5968CA-44B7-2A5B-1BF1-D91F88F487EE}"/>
              </a:ext>
            </a:extLst>
          </p:cNvPr>
          <p:cNvCxnSpPr>
            <a:cxnSpLocks/>
          </p:cNvCxnSpPr>
          <p:nvPr/>
        </p:nvCxnSpPr>
        <p:spPr>
          <a:xfrm>
            <a:off x="7870010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464B70B-8C60-D781-95AB-C09410811674}"/>
              </a:ext>
            </a:extLst>
          </p:cNvPr>
          <p:cNvCxnSpPr>
            <a:cxnSpLocks/>
          </p:cNvCxnSpPr>
          <p:nvPr/>
        </p:nvCxnSpPr>
        <p:spPr>
          <a:xfrm>
            <a:off x="8119391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BA90FDB6-36D0-1AEB-7034-A2224BA05DBF}"/>
              </a:ext>
            </a:extLst>
          </p:cNvPr>
          <p:cNvCxnSpPr>
            <a:cxnSpLocks/>
          </p:cNvCxnSpPr>
          <p:nvPr/>
        </p:nvCxnSpPr>
        <p:spPr>
          <a:xfrm>
            <a:off x="8373975" y="563567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75B5187E-C63B-58C7-FB62-6AAE68DAB7BE}"/>
              </a:ext>
            </a:extLst>
          </p:cNvPr>
          <p:cNvCxnSpPr>
            <a:cxnSpLocks/>
          </p:cNvCxnSpPr>
          <p:nvPr/>
        </p:nvCxnSpPr>
        <p:spPr>
          <a:xfrm>
            <a:off x="8623633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12D9457C-B9BA-2F72-140C-68908FF8D670}"/>
              </a:ext>
            </a:extLst>
          </p:cNvPr>
          <p:cNvCxnSpPr>
            <a:cxnSpLocks/>
          </p:cNvCxnSpPr>
          <p:nvPr/>
        </p:nvCxnSpPr>
        <p:spPr>
          <a:xfrm>
            <a:off x="8873014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EA836E9-91FA-30AF-FD86-3C6B9FB2CCBE}"/>
              </a:ext>
            </a:extLst>
          </p:cNvPr>
          <p:cNvSpPr/>
          <p:nvPr/>
        </p:nvSpPr>
        <p:spPr>
          <a:xfrm>
            <a:off x="4863670" y="61924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49C10F4-811F-0089-7989-CF9BCBB958CA}"/>
              </a:ext>
            </a:extLst>
          </p:cNvPr>
          <p:cNvSpPr/>
          <p:nvPr/>
        </p:nvSpPr>
        <p:spPr>
          <a:xfrm>
            <a:off x="5112725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BF4107C-2F99-040F-16BB-140BE7D09555}"/>
              </a:ext>
            </a:extLst>
          </p:cNvPr>
          <p:cNvSpPr/>
          <p:nvPr/>
        </p:nvSpPr>
        <p:spPr>
          <a:xfrm>
            <a:off x="5614841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6CB18FB-5CA6-8D64-5E7B-F1DFB3271039}"/>
              </a:ext>
            </a:extLst>
          </p:cNvPr>
          <p:cNvSpPr/>
          <p:nvPr/>
        </p:nvSpPr>
        <p:spPr>
          <a:xfrm>
            <a:off x="6114540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A85715-FE83-46B5-2199-D9D2D691517F}"/>
              </a:ext>
            </a:extLst>
          </p:cNvPr>
          <p:cNvSpPr/>
          <p:nvPr/>
        </p:nvSpPr>
        <p:spPr>
          <a:xfrm>
            <a:off x="6611734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344E6D0-A7F0-5FEA-8585-87221AD504EC}"/>
              </a:ext>
            </a:extLst>
          </p:cNvPr>
          <p:cNvSpPr/>
          <p:nvPr/>
        </p:nvSpPr>
        <p:spPr>
          <a:xfrm>
            <a:off x="7369190" y="6193034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D0DA84-0C34-FDDD-619E-B02B65A738BD}"/>
              </a:ext>
            </a:extLst>
          </p:cNvPr>
          <p:cNvSpPr/>
          <p:nvPr/>
        </p:nvSpPr>
        <p:spPr>
          <a:xfrm>
            <a:off x="8379813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720E53A-CF3E-A4E0-C346-866CBFF2E232}"/>
              </a:ext>
            </a:extLst>
          </p:cNvPr>
          <p:cNvSpPr/>
          <p:nvPr/>
        </p:nvSpPr>
        <p:spPr>
          <a:xfrm>
            <a:off x="8629360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69B1D51-03CA-1A28-946F-241681F624BA}"/>
              </a:ext>
            </a:extLst>
          </p:cNvPr>
          <p:cNvSpPr/>
          <p:nvPr/>
        </p:nvSpPr>
        <p:spPr>
          <a:xfrm>
            <a:off x="5367049" y="61921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AB13CF70-CE00-2046-6DC8-CD546C043D19}"/>
              </a:ext>
            </a:extLst>
          </p:cNvPr>
          <p:cNvCxnSpPr>
            <a:cxnSpLocks/>
          </p:cNvCxnSpPr>
          <p:nvPr/>
        </p:nvCxnSpPr>
        <p:spPr>
          <a:xfrm>
            <a:off x="4750767" y="2442798"/>
            <a:ext cx="0" cy="226693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9DA7464-4F9D-32CF-51E3-9A68878AF3D6}"/>
              </a:ext>
            </a:extLst>
          </p:cNvPr>
          <p:cNvSpPr txBox="1"/>
          <p:nvPr/>
        </p:nvSpPr>
        <p:spPr>
          <a:xfrm>
            <a:off x="4883594" y="2442798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Area of sampling</a:t>
            </a:r>
            <a:endParaRPr lang="fr-FR" sz="1200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884B643-513E-14BF-48A7-53640682C2C5}"/>
              </a:ext>
            </a:extLst>
          </p:cNvPr>
          <p:cNvSpPr txBox="1"/>
          <p:nvPr/>
        </p:nvSpPr>
        <p:spPr>
          <a:xfrm>
            <a:off x="4160811" y="2122590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Barcode to decode</a:t>
            </a:r>
            <a:endParaRPr lang="fr-FR" sz="1200" i="1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EA65501A-136E-B5F5-CE2B-692504AE31A2}"/>
              </a:ext>
            </a:extLst>
          </p:cNvPr>
          <p:cNvSpPr txBox="1"/>
          <p:nvPr/>
        </p:nvSpPr>
        <p:spPr>
          <a:xfrm>
            <a:off x="9372524" y="5785669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2ADE4F92-3839-F860-CB98-C9C81F7AC8B1}"/>
              </a:ext>
            </a:extLst>
          </p:cNvPr>
          <p:cNvSpPr txBox="1"/>
          <p:nvPr/>
        </p:nvSpPr>
        <p:spPr>
          <a:xfrm>
            <a:off x="9372524" y="3150629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96C18758-25A2-21E1-6FD2-5B2BE932E375}"/>
              </a:ext>
            </a:extLst>
          </p:cNvPr>
          <p:cNvSpPr/>
          <p:nvPr/>
        </p:nvSpPr>
        <p:spPr>
          <a:xfrm>
            <a:off x="4982765" y="5492530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7A61F6CB-6F20-6988-103F-5F5296B640AB}"/>
              </a:ext>
            </a:extLst>
          </p:cNvPr>
          <p:cNvSpPr/>
          <p:nvPr/>
        </p:nvSpPr>
        <p:spPr>
          <a:xfrm>
            <a:off x="7496956" y="5478527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B5EB4E28-E269-31E0-078B-FA52C70E4896}"/>
              </a:ext>
            </a:extLst>
          </p:cNvPr>
          <p:cNvSpPr/>
          <p:nvPr/>
        </p:nvSpPr>
        <p:spPr>
          <a:xfrm>
            <a:off x="357196" y="3140737"/>
            <a:ext cx="278947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 </a:t>
            </a:r>
            <a:r>
              <a:rPr lang="fr-FR" dirty="0" err="1"/>
              <a:t>theorem</a:t>
            </a:r>
            <a:endParaRPr lang="fr-FR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6A609032-4262-44E5-0EFB-8963D2370166}"/>
              </a:ext>
            </a:extLst>
          </p:cNvPr>
          <p:cNvSpPr txBox="1"/>
          <p:nvPr/>
        </p:nvSpPr>
        <p:spPr>
          <a:xfrm>
            <a:off x="272891" y="3533929"/>
            <a:ext cx="2891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0" i="1" dirty="0" err="1">
                <a:effectLst/>
                <a:latin typeface="+mj-lt"/>
              </a:rPr>
              <a:t>Nyquist</a:t>
            </a:r>
            <a:r>
              <a:rPr lang="fr-FR" sz="1200" b="0" i="1" dirty="0">
                <a:effectLst/>
                <a:latin typeface="+mj-lt"/>
              </a:rPr>
              <a:t>–Shannon sampling </a:t>
            </a:r>
            <a:r>
              <a:rPr lang="fr-FR" sz="1200" b="0" i="1" dirty="0" err="1">
                <a:effectLst/>
                <a:latin typeface="+mj-lt"/>
              </a:rPr>
              <a:t>theorem</a:t>
            </a:r>
            <a:endParaRPr lang="fr-FR" sz="1200" b="0" i="1" dirty="0">
              <a:effectLst/>
              <a:latin typeface="+mj-lt"/>
            </a:endParaRP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B396284E-EF15-BFE2-003E-19F3FF933527}"/>
              </a:ext>
            </a:extLst>
          </p:cNvPr>
          <p:cNvSpPr txBox="1"/>
          <p:nvPr/>
        </p:nvSpPr>
        <p:spPr>
          <a:xfrm>
            <a:off x="351319" y="3932423"/>
            <a:ext cx="2795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The sampling frequency must be equal to or </a:t>
            </a:r>
            <a:r>
              <a:rPr lang="en-US" sz="1600" b="1" dirty="0"/>
              <a:t>greater than twice</a:t>
            </a:r>
            <a:r>
              <a:rPr lang="en-US" sz="1600" dirty="0"/>
              <a:t> the frequency associated with the finest detail in the image (edges).</a:t>
            </a:r>
            <a:endParaRPr lang="fr-FR" sz="1600" dirty="0"/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3DF24056-8288-ACBE-D8C4-5B8341430381}"/>
              </a:ext>
            </a:extLst>
          </p:cNvPr>
          <p:cNvSpPr txBox="1"/>
          <p:nvPr/>
        </p:nvSpPr>
        <p:spPr>
          <a:xfrm>
            <a:off x="344623" y="5442941"/>
            <a:ext cx="27953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i="1" dirty="0"/>
              <a:t>With a grid spacing of </a:t>
            </a:r>
            <a:r>
              <a:rPr lang="en-US" sz="1400" b="1" i="1" dirty="0"/>
              <a:t>d</a:t>
            </a:r>
            <a:r>
              <a:rPr lang="en-US" sz="1400" i="1" dirty="0"/>
              <a:t> , a periodic component with a period higher than </a:t>
            </a:r>
            <a:r>
              <a:rPr lang="en-US" sz="1400" b="1" i="1" dirty="0"/>
              <a:t>2.d</a:t>
            </a:r>
            <a:r>
              <a:rPr lang="en-US" sz="1400" i="1" dirty="0"/>
              <a:t> can be reconstructed.</a:t>
            </a:r>
            <a:endParaRPr lang="fr-FR" sz="1400" i="1" dirty="0"/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4BA46660-EAD4-7383-AD8E-8544FB59A4A1}"/>
              </a:ext>
            </a:extLst>
          </p:cNvPr>
          <p:cNvSpPr txBox="1"/>
          <p:nvPr/>
        </p:nvSpPr>
        <p:spPr>
          <a:xfrm>
            <a:off x="7312771" y="1771554"/>
            <a:ext cx="244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https://barcode-coder.com/fr/specification-ean-13-102.html</a:t>
            </a:r>
          </a:p>
        </p:txBody>
      </p:sp>
      <p:sp>
        <p:nvSpPr>
          <p:cNvPr id="137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38" name="Image 137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39" name="Connecteur droit 138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Echantillonnage</a:t>
            </a:r>
          </a:p>
        </p:txBody>
      </p:sp>
      <p:pic>
        <p:nvPicPr>
          <p:cNvPr id="141" name="Image 1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36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0B5DD-7CAE-8111-1A79-A3E9E67F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21B72E-1F34-19F8-D99D-23BC8829898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EA5FA6-7080-AFF6-84B0-B1D011C264D1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26905CA-9215-3CF5-68B6-E980F458A35E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F7C8F5C4-2923-2C53-6615-41722972A34E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68137D-B862-1B7B-C80D-26F988FC59FE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762C959-636B-1A1D-F0E6-BCECBE2BF42E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CEFF9F28-D9DD-7AA0-E174-534FE5D7B512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586E2CE-AC16-BF2C-D2DF-48382BB24159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37" name="Image 36" descr="Une image contenant jouet, roue, circuit">
            <a:extLst>
              <a:ext uri="{FF2B5EF4-FFF2-40B4-BE49-F238E27FC236}">
                <a16:creationId xmlns:a16="http://schemas.microsoft.com/office/drawing/2014/main" id="{71336D64-9F3E-2A52-15C5-1929882A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95" y="2201411"/>
            <a:ext cx="8426886" cy="4279278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7" name="Image 16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8" name="Connecteur droit 17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Echantillonnage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2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F5A26-D9A9-368F-8055-41919B658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2900C9-9F30-24F9-9A47-B0D77C2C8B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40F25DA-ECE8-69C0-7C15-220235DF710F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DCB3928-1774-EBC3-6822-156BD02E6699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C9E25B-A5B6-BAD8-8C4B-B47E83F9306A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D02A2D-0AA4-D7A3-FF96-C0A52E0F3229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AED69B5-0B66-1BA9-CA58-444C7B8A9179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49D32AC9-2AF0-BF33-A889-0FFEB33516CD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B200458-29CF-5F0C-131E-735EB33B021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402A1F7-BA50-B2C4-05A2-DE54C6D2878E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FCDB81-DF69-1753-1CA4-5644039BADE6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092D7D5-A42A-930E-F70D-B93428A0C7C0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EFC97754-72D5-D1B2-F2CC-33D11CC0BF66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916B87-7594-5103-4E57-F57584EEED0B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3F23ED-1209-5ADA-01F3-A49D29EBCDCE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15D2BF-76BB-2639-586A-DDFC995E48B1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416ABC-EC2D-007F-93A5-497F065ED60D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19BADF-DE50-7E89-A412-5A7F4F9E1C74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F104F-A36D-64A3-5470-AE9B90802571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D60CE2-5CA3-52AD-8A37-CA0A9D5D413F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582278-8B1C-58F4-9B6D-E0D5A02FAF3D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98BC2F-DE25-6A5F-7D59-856967AD681E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CAEE69-1EDC-B54B-4A56-EBD0878A2F14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E34B86-36D0-42BC-A17B-6ADF63ADE59F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5C2EAB-A093-8861-C1C4-EA6889393636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E67DC3-6CD9-02C7-32A5-FD26762204D7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B3648E-ED07-A21E-3693-09C4558021A3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35B0B2-939F-8E77-CCED-1FF0838373E5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32D7E5-7328-6F11-908C-7A37EE7A35EA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FA9D7-CEB2-3DE4-8E9A-B15E87F969F8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46B3B5-63A9-C3B3-C0AF-8136E4F126CE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5254D8-8994-8322-094D-9315D19369E2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FA621A-761B-1137-FD3D-58C306858D0E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EF2421-BD3D-9060-F591-371675EA7713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F52A4A-F6BE-FCAF-87EF-317061FA83D4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75E6D9-CB9A-B871-A80B-35C7EFE4E19A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79BD8A5-EBCD-FDA7-8AAF-2A2ECD19DFAE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CEB53D7-459B-9EFD-FA52-27FF030D5708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E6CB79-93C0-5A90-87A2-664567AD5AEA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0ABECE81-576C-B15C-1DF0-0C2910786B71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2A3BD84B-C5C5-0FCC-B439-9E3A0F8216C5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125619-3DED-42C8-136F-411B8E64A1FF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986C99A-3561-266B-7112-C86786AFE01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C2192B93-7E2B-0F76-5590-CDC1110877C8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08AE548-CF38-F5B7-5C3B-9B2EF5C43A59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F0539A4-58B9-B812-7772-3726FCC7FD5C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6B9A4A7-708C-6FE3-EDC0-912B6A013511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8C365ED-9082-654E-A3CD-0820EC2C5F4C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972B1811-50C5-35D6-5A37-7F59C523CC58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B9E05987-57E2-9E77-9F77-D4BF8FD4ED93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AC40A124-A616-54FA-DDB1-DEBB2A917709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270C7862-885C-02FC-944F-5BC2C33617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7904E080-B693-3174-512B-CE774E378B8E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8A70B52E-CABE-8095-341C-4B2A358E65F0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87398163-0648-35B4-F995-D4BB70731EAC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91FF6472-21C7-D48F-AD75-52E7A02F990F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D2EF6807-485A-CAB6-84ED-4A1598152E39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61357505-2E1C-389B-95E2-8A14B1F03820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62FD9301-DFFC-2335-E1A7-371937A6FD31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A176EDF7-4EFE-0838-E1EA-45F18CAC9415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CB46C7BF-37D1-2353-FCFC-477B06941764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3ABC92C8-A083-6DE9-CF62-62999DD2405F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FF6498E3-98D8-DF76-48C7-7651DFBE1DF8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240B37B2-45A2-EDD2-4F36-422C26C3676C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39CBCE9-7EF4-9433-F39D-1763EA87D3CF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C10EF662-ACF2-9676-92C7-3F783925BF53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D29EA987-8AC9-DA8D-7FC6-91E8AB307813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AA3961CA-812B-DCB6-479B-FCE5C10219EF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612E85FB-D378-49D1-CCF8-EF28306F1B32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4B2391EE-5E63-8AD9-343F-37F048384F02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B0451262-3E7F-34C2-5E3B-F0C072E186B0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DED26DB7-97EB-F26B-5B80-711FF7A5A8EB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E4421676-BCC8-191E-0BF0-7D314A08AC67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9F8700D7-B78D-C280-76A1-4F7B3C0AFE84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4F45CCE7-1126-EDC3-23C7-22C3EB6058DB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78CDD2CF-1A2D-2EC2-76F0-70E349B210C4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6915246C-5BC0-85C3-5139-4B79BBE2CBAF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8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4" name="Image 8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5" name="Connecteur droit 8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3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1A0F-6942-63EC-497E-FCACC0D2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D64DB9-4C58-FC28-2A61-F7D1EA0FBB2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77B94F-E369-38FF-2685-DFE73E56F7D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7268A9-67A1-D88E-4E86-6589C6F9FB1A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7A5561-F5FA-A894-CB51-A5F08F45C24C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C8B290-4EA9-247F-4973-3F128E37B724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AD54D80-52A5-DFC9-A9A4-ABBB0D15F696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9BFA7D4-C09F-CE41-E631-29404DA64F63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2CE76F0-56DC-A5FE-4D7C-B188473BA3BF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FC5F8F2-85C7-AEF3-C0E9-A7E31BDC0DDA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10F569-3742-D96E-3F60-E192A137BED6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48CC7FF-FA8C-A75B-1610-92E4229E002A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0AD0AB23-41DE-60D1-2D76-65B5EA3685E7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F9CBC9-EB8A-B1A7-430F-22E9140D9A07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D10EF3-2FCA-9BED-5914-F3091EDDCAF6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6BDC32-FFC7-AD5D-AFAD-67C8560702DF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7FC3E1-4C8C-3811-9A64-352495B2BAF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02BE25-EF6C-7087-A3D1-D49C9E3F1A83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FEFCBA-FF25-6848-2240-0CD41397647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2A17F9-97A9-CC27-D7E1-F82121190B7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6B3512-0750-86D2-32D5-CEFE848B14CF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9776E3-F8C8-9C71-B2A1-8E1D40FC0EAF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64B1D7-9320-D02A-FCF8-C92283F485A7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2B2972-34AE-0355-41EE-C310029A9520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7DA2C0-C92A-4062-0005-F4BE277BB3BB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76968E-AA00-D667-0635-EFA838403156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18FF67-5DD2-4939-10A1-D498F617EAD5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54A2BC-B3D1-875D-4AF2-818CC366352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CEF066-10BF-301D-E247-816490CC61E6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188BFA-C499-C699-266F-87186FFD1031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3FAAC5-897D-C466-C4BF-0413ACCB381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69716B-59B0-2C9E-445D-0CF1F4B1EAE2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B33489-B1ED-03F6-941C-DECBD78B264C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739A00-4D79-1855-B9F6-F8B12BDE0087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27DC72-4661-6FD9-A05C-2E3DC4583514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F75DDF-3880-5246-326B-A2ED828F2E4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F06DA44-5BDE-2BFB-FFD0-A7BB8FE64E6B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D271278-30B4-70C0-24D5-62332C275B0F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DA3E25-2DDD-103D-C36D-5604B4828FF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A96087D4-5685-1C44-F07A-AF6A327A27EA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334F8573-D930-6AD7-5AEF-A569B3E5C473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B0C8A-CA47-1EE1-BD0B-6E8238CBF83F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3116A4-7A8A-CE45-EACB-41B1416E4013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6CB6F14-E569-C7A0-0D4E-D0108877167F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CA92B1-E220-5BC6-B4A3-9232E3DBEA01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1DF0242-AD56-8E20-B77A-5D20BA3794D2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53C45B2-379B-524A-D7FE-86F06428A286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4356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2180D42-9D49-42BB-679F-6C17AB1A3343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0FB75DF-918A-D7D5-8470-DA21D79360B1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3510221D-7169-D9CC-A830-EF53C598254E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C50366E4-637E-52DB-6448-8DD1CC50EC84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F4E0E5E4-7703-26A2-4BB8-AC0F4CD9306A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BFBF0C56-103C-E254-C0F9-20929A5D372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F5C1FA87-94B6-AC26-D1FE-FFA685FAD0BF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CD18FBD9-1978-ED59-293F-262E488B584B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F49D567C-389B-7F0D-8F3F-9BA0AF98BAEC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C47B8AF-396D-DB7F-0417-68CCD76DB9E2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A247D918-ACCA-D83B-FA22-F17B686830E2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39412CBB-04D3-B465-3D97-607976353858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A960B391-26E1-76E7-F673-3A3B1E10854A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AB2E4DF6-5D1F-93F9-9E90-58B8F84BD64B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BBD29F5B-C8AA-4896-9DA4-709FEA33CAF5}"/>
              </a:ext>
            </a:extLst>
          </p:cNvPr>
          <p:cNvCxnSpPr>
            <a:cxnSpLocks/>
          </p:cNvCxnSpPr>
          <p:nvPr/>
        </p:nvCxnSpPr>
        <p:spPr>
          <a:xfrm flipH="1">
            <a:off x="4901027" y="4866122"/>
            <a:ext cx="1410997" cy="12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E15EA93E-6475-0DCC-F1F4-9EEC777C1945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CB8C4530-EFC1-D6B3-FC26-E1F9CA0A9964}"/>
              </a:ext>
            </a:extLst>
          </p:cNvPr>
          <p:cNvCxnSpPr>
            <a:cxnSpLocks/>
          </p:cNvCxnSpPr>
          <p:nvPr/>
        </p:nvCxnSpPr>
        <p:spPr>
          <a:xfrm flipH="1">
            <a:off x="6312024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69055734-6ED1-6AB7-3D4F-2FF05094B735}"/>
              </a:ext>
            </a:extLst>
          </p:cNvPr>
          <p:cNvCxnSpPr>
            <a:cxnSpLocks/>
          </p:cNvCxnSpPr>
          <p:nvPr/>
        </p:nvCxnSpPr>
        <p:spPr>
          <a:xfrm flipH="1">
            <a:off x="6788183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1A4DFBEC-0111-C1B1-445B-10D053209731}"/>
              </a:ext>
            </a:extLst>
          </p:cNvPr>
          <p:cNvCxnSpPr>
            <a:cxnSpLocks/>
          </p:cNvCxnSpPr>
          <p:nvPr/>
        </p:nvCxnSpPr>
        <p:spPr>
          <a:xfrm flipH="1">
            <a:off x="6931946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BA5F5EB-EA94-51BF-3409-5482A0273BD9}"/>
              </a:ext>
            </a:extLst>
          </p:cNvPr>
          <p:cNvCxnSpPr>
            <a:cxnSpLocks/>
          </p:cNvCxnSpPr>
          <p:nvPr/>
        </p:nvCxnSpPr>
        <p:spPr>
          <a:xfrm>
            <a:off x="6783838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3313FD72-AC3F-1C90-45FD-8E9390C6DBA9}"/>
              </a:ext>
            </a:extLst>
          </p:cNvPr>
          <p:cNvCxnSpPr>
            <a:cxnSpLocks/>
          </p:cNvCxnSpPr>
          <p:nvPr/>
        </p:nvCxnSpPr>
        <p:spPr>
          <a:xfrm flipV="1">
            <a:off x="6790933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C79DA92D-EA1F-97BA-23CD-4B4F372D7107}"/>
              </a:ext>
            </a:extLst>
          </p:cNvPr>
          <p:cNvCxnSpPr>
            <a:cxnSpLocks/>
          </p:cNvCxnSpPr>
          <p:nvPr/>
        </p:nvCxnSpPr>
        <p:spPr>
          <a:xfrm flipH="1">
            <a:off x="6312721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0D1810C7-A619-BFAC-4280-8D88BCCA3B87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76A09A4E-C4D9-232F-D323-09EE2F49CA32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BEA87D4D-BFD8-B937-9FE6-79F12E78311B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2BD62C32-973E-6ABF-0DE4-074B713BBE2F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1F4C1929-A09A-F033-0424-1C071BA4967B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2440F4DA-94FC-A57E-EFF3-4AD1C64579E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88DF70EE-8782-B8F9-3A5C-BFD18E90B8A3}"/>
              </a:ext>
            </a:extLst>
          </p:cNvPr>
          <p:cNvSpPr txBox="1"/>
          <p:nvPr/>
        </p:nvSpPr>
        <p:spPr>
          <a:xfrm>
            <a:off x="6964457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pic>
        <p:nvPicPr>
          <p:cNvPr id="56" name="Graphique 55" descr="Pensée scientifique contour">
            <a:extLst>
              <a:ext uri="{FF2B5EF4-FFF2-40B4-BE49-F238E27FC236}">
                <a16:creationId xmlns:a16="http://schemas.microsoft.com/office/drawing/2014/main" id="{FEA145CA-E969-603F-0467-389C98601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388" y="3389262"/>
            <a:ext cx="676436" cy="6764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4" name="Image 8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5" name="Connecteur droit 8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49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D39F-1C25-BABC-5433-2AD0FA29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AAD072-E002-8C0C-DB92-75BD17840E2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2E3B7E1-8076-C5DA-532E-4F76EDC9422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0F29821-AABF-9D06-FEA1-834DEA0F223B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FBC6F2-867B-A610-DF62-4D4BCAC5BBBB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EABAD-C542-32BA-8D50-1230F7489B73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9382B12-8B89-86FD-0A7C-B5783C4F4830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A605A14-AB7C-7961-A60C-479050FB31FD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E6ADF37-4E55-DDD9-2B7D-2EEDEEED609E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D784A0F-3CDE-5360-F88A-2FD58D64A69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CA128-977B-8784-075C-2608A1B02A4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A33B03D-BE1B-DD70-035E-517245701CB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5F72A59-53B2-5584-77DD-A343C32D1D3F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248C7F-2463-2D4A-DDAF-3856E8354CCD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0EC528-124A-90C7-1C0A-7EE2F7F7A3CA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635BA8-CCEC-5BCA-8675-5C0338AEE21D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8051D-0D3C-C612-4555-2CAC741991F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642C4A-BF6F-1318-6708-4F233F14EC39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99DC2F-0368-27E9-6D87-C90F866D254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C7864E-2B4A-3343-1383-290F1BBC25F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843610-2AC4-267A-F58C-7F6DB9394F38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90F8CD-4EF2-1468-096A-63598C7CD5CC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648264-A763-B47B-E4E0-769C9BB26B86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23775B-9C80-E5F2-8326-5FC33BD0A0B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DA8F8-87F7-69CE-0B9A-D7231D3674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1CD845-9B90-0439-F44E-53AE35260F1B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5E0FF1-E3E5-D86A-8545-C62C2A94C0A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687654-6D4F-FB9B-80E0-A1249FDF24A3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599DB01-7F10-0E7B-962B-54A47E56CD6F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586DC5-6572-D30E-A24E-FA2A617B1DFE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A9829E-FCC6-E29E-E818-998B38E6D319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AC27C9-B6B7-A2BA-B4D6-AA9CA7642A96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0178AF-5899-1375-E35B-AE586222545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9BD961-EA4D-4E1B-F7D1-6C95919D0558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5BC200-E364-6708-AE98-3EFD663F1EA6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2201BC-9EAD-4EF9-AE3C-AE8F0EE72C60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8EA169B-32EC-7278-E79F-37CF736B8855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2F9EE2B-1D1D-B13B-95E3-94802746E325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EF07F7-3117-D2A2-FBDC-CA1E3CC88E5F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29A15D34-4937-54F9-5982-64F3D587B88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4D7DE774-F3DD-7BA1-6409-11D6037B642C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F1281-88A9-9BF1-1AD4-6474E8F6986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E6A1D8-1FFC-CD8F-9F50-8B9E4098087C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95D5F1A-BAC1-9551-A73B-2A9B33CB0BDD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E9B1D1F-58C2-C5FF-5E3D-343AB77DC5F7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EBA7F40-6373-C422-C18E-B59215258573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C775FD5-46E3-DD02-14AD-ABC28ACE974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4356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DAC3B2A-EA6A-8A83-F932-6630B846792C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317E0804-063B-F0BB-14B7-23E2819C17D5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8D1A6B09-6ED1-6D8A-823B-A52541693A4D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5E32139-1604-E2F8-8DBA-5D5E0094C423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22AEAA9E-4D6D-6E88-84B4-F04BD7B66DA6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FF46D7AC-545F-8371-971A-EC2ADC7113F8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2807DE80-7499-0B81-B0A4-0EC2F98FEF79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DCB0E8AB-7F07-A732-DF56-03D1D73003E3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C69DA56B-E0C0-4887-748B-938D4A8C0504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87C0A787-1A3A-9FBD-0E51-E9B0D6D555EC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F557C063-EFD6-4FA9-FFA8-A4173BBE9B25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B11125EB-CA13-9034-C6F7-A2E42B97DD7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359D1817-6B98-F336-2F8C-268B0BC21BA1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57B73220-922F-3938-71B4-1D2A993D0E0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54641962-1A69-9B8F-F60D-95E0856D3547}"/>
              </a:ext>
            </a:extLst>
          </p:cNvPr>
          <p:cNvCxnSpPr>
            <a:cxnSpLocks/>
          </p:cNvCxnSpPr>
          <p:nvPr/>
        </p:nvCxnSpPr>
        <p:spPr>
          <a:xfrm flipH="1">
            <a:off x="4901027" y="4866122"/>
            <a:ext cx="1410997" cy="12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39E60739-A05C-7190-E078-5357730F31FF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042E290A-9C31-97E2-55E9-47EC2A880E6F}"/>
              </a:ext>
            </a:extLst>
          </p:cNvPr>
          <p:cNvCxnSpPr>
            <a:cxnSpLocks/>
          </p:cNvCxnSpPr>
          <p:nvPr/>
        </p:nvCxnSpPr>
        <p:spPr>
          <a:xfrm flipH="1">
            <a:off x="6312024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5690FE64-D532-6D02-F652-D7EC4208D51C}"/>
              </a:ext>
            </a:extLst>
          </p:cNvPr>
          <p:cNvCxnSpPr>
            <a:cxnSpLocks/>
          </p:cNvCxnSpPr>
          <p:nvPr/>
        </p:nvCxnSpPr>
        <p:spPr>
          <a:xfrm flipH="1">
            <a:off x="6788183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2696790B-B3FF-C5C7-B330-F7C44445F10C}"/>
              </a:ext>
            </a:extLst>
          </p:cNvPr>
          <p:cNvCxnSpPr>
            <a:cxnSpLocks/>
          </p:cNvCxnSpPr>
          <p:nvPr/>
        </p:nvCxnSpPr>
        <p:spPr>
          <a:xfrm flipH="1">
            <a:off x="6931946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7D9FA65-0D93-2AD7-3CF6-3115952E5267}"/>
              </a:ext>
            </a:extLst>
          </p:cNvPr>
          <p:cNvCxnSpPr>
            <a:cxnSpLocks/>
          </p:cNvCxnSpPr>
          <p:nvPr/>
        </p:nvCxnSpPr>
        <p:spPr>
          <a:xfrm>
            <a:off x="6783838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24779BBA-90CD-38D3-4403-6B2197A087A3}"/>
              </a:ext>
            </a:extLst>
          </p:cNvPr>
          <p:cNvCxnSpPr>
            <a:cxnSpLocks/>
          </p:cNvCxnSpPr>
          <p:nvPr/>
        </p:nvCxnSpPr>
        <p:spPr>
          <a:xfrm flipV="1">
            <a:off x="6790933" y="3718237"/>
            <a:ext cx="328" cy="105062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1AA7FE32-1707-854C-AAAD-9CDC764C650F}"/>
              </a:ext>
            </a:extLst>
          </p:cNvPr>
          <p:cNvCxnSpPr>
            <a:cxnSpLocks/>
          </p:cNvCxnSpPr>
          <p:nvPr/>
        </p:nvCxnSpPr>
        <p:spPr>
          <a:xfrm flipH="1">
            <a:off x="6312721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A08662E4-A829-98A4-747B-43A430167C6D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61CD58D0-82D9-B8E5-0E6F-9A067167E0C7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46AC216A-73A5-C4CC-C7A2-6EA76F13477F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F98AA2A3-584E-BCCF-053E-24249D127CD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ED469087-600B-0CD3-1D6B-803EA50DD6FF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E4834E2B-48EC-1C46-C3F4-5FC167C74D69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52CC47C1-4A50-8ABF-A041-F657113D5EF0}"/>
              </a:ext>
            </a:extLst>
          </p:cNvPr>
          <p:cNvSpPr txBox="1"/>
          <p:nvPr/>
        </p:nvSpPr>
        <p:spPr>
          <a:xfrm>
            <a:off x="6964457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B182DB-05CA-E315-7194-E3E6B0B443DF}"/>
              </a:ext>
            </a:extLst>
          </p:cNvPr>
          <p:cNvCxnSpPr>
            <a:cxnSpLocks/>
          </p:cNvCxnSpPr>
          <p:nvPr/>
        </p:nvCxnSpPr>
        <p:spPr>
          <a:xfrm flipV="1">
            <a:off x="5548906" y="3742011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161CE54-5406-A6C1-9BEB-D82D3551553F}"/>
              </a:ext>
            </a:extLst>
          </p:cNvPr>
          <p:cNvCxnSpPr>
            <a:cxnSpLocks/>
          </p:cNvCxnSpPr>
          <p:nvPr/>
        </p:nvCxnSpPr>
        <p:spPr>
          <a:xfrm>
            <a:off x="6312024" y="3744000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5" name="Image 8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6" name="Connecteur droit 8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9" name="Imag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F893C-F5D8-D88F-D847-E5387DA4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3D7FA7-86B6-BD4D-F8A4-7AC8260934B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2A9A051-9A9D-99FF-92D4-B9CED12FFAE1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D80DFF-C4D0-D6B2-C270-264D7E2BF2AC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051141-D0DC-C32C-01F6-B1FA202A6C5F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1195EE-D8F3-5D44-3867-8D80FAC4CB4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41AA4D4-B8A7-4A39-B4F2-D981E98ED4F7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71F9CE6-F34B-9DBA-C11E-747D25D682C0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B346A3D-6744-45F2-A939-2E1A61181D5F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8CE53E1E-2589-2B59-9925-AFF7C68A2D37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E444FF-F2F4-BF31-DA94-9BF5D40FC619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1AC99477-E8A4-68DB-CBCA-E7BB19E3AB55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E2EE8-D05A-2F8C-8F7B-CD23AF2C2567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2A3F8A-FC9B-2E2F-1277-72FDA1A41FC2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610536-4142-9DF4-8EE3-AA67C3C9F01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7430AE-4865-1F9E-28C3-751153C92650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D45CBE-969F-C904-38BA-3DC7381E704B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D2AEE2-01FA-D211-E3E9-E965BC89685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1877DC-6E74-D30A-3A40-4AD525DAE5CE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003877-BC90-1D79-E678-CCF574B76457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6184A3-9F05-AA6B-F737-2830EE69F741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6E06B5-B4CE-BF69-ADFB-2A5FDE79BCD4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72FEAA-4197-7CC4-8881-03794E65877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4CF577-2D92-F713-1124-AC09EFA6CA4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212272-8DD4-5B14-096F-F6C5CEBA2AE8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645AD9-2A91-3A14-670F-1F4539BFE5B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E97A31-76E2-2D74-0D45-F6DCDA73B3B4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9703F9-EDEB-E98C-D1A7-DBAF9B9410D7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02284C-DF7A-D2BB-E121-BFF9B34F454F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D8A0CC-731B-828B-6FD4-972BC0E7D241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6AE732-A4FB-9C83-53E4-B5D8FA0BDCF8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04C3A-D0E9-A2B3-3A24-65009ED4FD8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6D44C5-8A49-52C4-2A89-D7BC36E58D9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7F1E0F-C837-9DCB-F6F5-C33A81A7B6C4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FBAC38-68CB-8585-5F92-7B10DFFD3EC5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AF4B16-B5B1-6B10-F162-B6DF8B728F4B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71C9D85-374C-7B45-5D67-7805F726F582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A127B34-CEA5-BB0E-094C-5ADBD1D718AC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DE6E0B-52AB-249C-618E-0B12BE42B7F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5BF9B0FA-B536-28AE-08FB-38CDF1A56F5D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813246FF-670B-140F-C897-B6DDEE0D2460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2DDD8-EBD1-B031-6CDF-6B18BB4E8AE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15F4C8A-9344-D0DB-CB7D-806002996457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70D53D7-C590-9142-23CB-AD80A9F0D2B9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83A2E-8093-C1AD-26B4-A66E95BC8CEB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1567045-6074-03E1-9776-35802A7C1B1C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BE48700-AB2E-252A-D61E-E9CD9F8EA3D3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7A09E6A-245F-F98E-F8C3-9DC012025154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EABD7DA7-E9A7-5294-B361-07E8E86EEEF2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555FA75C-F47F-F9E8-3C23-85DE32869BF9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96A6B4A-244A-F724-4D12-8ECD34D977BC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B89FF043-2EB7-83BA-066D-138D216502AA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E27F8C62-324F-77C4-F4C1-1987808BDB4A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96B30C8F-ECE8-7527-5A76-8F015FC3C2A1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DA5B341D-DF64-63A1-B0E7-CE62C1F5567A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91B92D4F-3573-24DE-C320-3260F2AF57CD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AAFB4D17-2DD2-BAB0-77CD-5C85D14CE2E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1FDA47CF-DA3F-F3AA-26C5-678729E57020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72A133A-102B-57AB-75FC-EEC560A7C935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EC22F5A-6870-163C-61E4-41E0842BFB8E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E9C41BF5-06BD-0DE1-B4FC-492497BFBBC3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D970E07A-B992-100A-2666-8E1CF9334991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05CA2F44-EDDE-22C6-3E25-5E465D60828E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D9B997B7-95D9-C8D1-3159-76BEF8522C78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E693B011-DC87-0E40-8E37-537DCB1CEC84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DBA31B02-7554-4992-8C79-919645369C59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734B27BA-6D09-964A-5923-67182F11CF3A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4E7B160D-90D4-F6EF-5EA1-ED3895A4BCDD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81BB3785-8BDB-F535-AFBA-A136F033A101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8C72C05-3C7D-ED30-0DA1-FD81EF3897EA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4E801C2-AAEF-7BAE-8E25-799C20757910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60EE94E2-CA5A-BC1A-FAB7-6B8DFC2E5A9A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14970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9D387FD3-625D-DD6C-FF0E-FF9902B7403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2D0173BD-388B-8307-231B-476A35550E45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CABE3B9-46FF-AD8F-1107-971D5D934F12}"/>
              </a:ext>
            </a:extLst>
          </p:cNvPr>
          <p:cNvCxnSpPr>
            <a:cxnSpLocks/>
          </p:cNvCxnSpPr>
          <p:nvPr/>
        </p:nvCxnSpPr>
        <p:spPr>
          <a:xfrm>
            <a:off x="4801576" y="2302550"/>
            <a:ext cx="13445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que 57" descr="Pensée scientifique contour">
            <a:extLst>
              <a:ext uri="{FF2B5EF4-FFF2-40B4-BE49-F238E27FC236}">
                <a16:creationId xmlns:a16="http://schemas.microsoft.com/office/drawing/2014/main" id="{8DD88200-8E18-C498-6D44-A562BA01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388" y="3389262"/>
            <a:ext cx="676436" cy="676436"/>
          </a:xfrm>
          <a:prstGeom prst="rect">
            <a:avLst/>
          </a:prstGeom>
        </p:spPr>
      </p:pic>
      <p:sp>
        <p:nvSpPr>
          <p:cNvPr id="8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3" name="Image 82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4" name="Connecteur droit 83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1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ADB9-B9E0-FB1E-A479-985B07487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355048-93A7-73B3-CBDA-7D3C7EA662F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715D47-4AFF-EAA4-2803-E0A6DCC9A27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31AFD0F-5857-7374-CC91-D9862997D450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144C4-0CB6-3D04-2446-7E2D1362B960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A03102-F276-161A-433A-429E6846C8A8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E4DC090-D1D8-2406-9F3C-5A9366F8C3E2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ED1C4B2-1FFC-440F-8357-DEC066ABDB4F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07CC608-C244-BE10-20CD-5F75A606B1AA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C064DC6-990A-FD00-A224-B78E433DD04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102E00-876E-C731-6357-C9001E6C2F8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7500E3F-E76E-E237-51ED-1FCBF25F330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C309397-0E4A-3818-BB9E-1755B74AAF30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381251-ABC9-C27D-A689-1C64736BAF22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2EDE52-7E9D-44C3-1A81-CD8B92043CE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F85F7D-C91F-FD56-836F-0BB312688279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89EA6E-4A2B-EC04-DE89-63081361CB6B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454C4-D33B-E878-1ACE-37CD611DE38F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448DC3-E5C8-CCC5-6413-1857D6011E5B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34AEA-5F0A-E45E-1AC5-AACE53A784A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E55A59-6972-A914-6DF4-189335026375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7DA1D2-9F61-B463-71A6-6832511FA19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FB4EFE-27B4-0DB5-847A-05B68B20687C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4ED94E-B8FA-1ADF-BD28-B6BA816E49FB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198581-853E-7C69-9D8B-CF074456C5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95B36D4-BB4A-621D-E9A1-E885049AE3A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1302F8-250F-7A44-508C-0777E8B6A0AC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70DE96-6E4E-876D-9B23-426E321EC0A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6A00B4-A574-BE73-045F-830A42B3E5D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2F9B7DA-8C22-CD1F-0AD1-F4436BAAE0A5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E0C1F-1119-1904-5353-53BD870424A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F8D03C-9FDA-9C83-EB8A-79CF00CEB789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E63F20-A883-651E-6972-5BF9B4AD556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D069D5-169E-74F0-E852-F95188D4731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667A99-EE97-3BB0-7C24-C05C8C871AE5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526498-FC3C-479B-3160-D0C29677EF2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B375852-122F-0DC5-A406-513CE76F2C2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1CAFCB2-361B-4FF6-6AA1-884257CFC5E0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5E0A37-B0C4-B513-6984-4F6C7236D2B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27EDE3AC-6F25-8B21-3263-ABF4877D485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2F4EF651-CCFC-8666-EF71-B2F2381CDFEE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BBD3D-4484-3D21-1AA8-C9B9085A1D52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9FD268E-72C6-BEA8-677B-E1E1F9CFBF8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4FAD5D9-96F9-AFC7-9C17-6D800B160FCA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C5DE91-F4A7-4F51-285B-71D6BB2C3EB8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4861550-A1A0-13C5-157A-73D3C1FB4D12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66DA38-643F-DF7E-33BF-E59E6DCBD375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E4956DC-C8D6-8158-E0A3-E4FDC93B2109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4A9E2472-7D84-D2B9-77C4-D43496C3CCEB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5D7A34E-294B-74B9-68F3-43BFD691C28C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0E376422-44AC-AB8B-8511-BE0F9932DFB8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3E9CEBF3-D6CE-6D80-F734-10A753629E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21FFA8E1-42D6-0A58-B079-3E669FFBD064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0A366D20-8760-34DB-81F1-241A84E98F8E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6FBCA18E-69F5-F42C-AB15-1185B589B38D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589BB004-257D-0149-E1FC-1687AE665C4C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E1BDD7C-BEEB-9BB6-2EAA-1587D0B5A7D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E73780FA-88DB-AB01-2976-C7ADA879CDC7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15DCBE4-826E-69B4-7CA4-C5596B2A2E6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44C1CB00-7513-75D9-0FD1-DE746ADF57A7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05293CAC-C22D-8A21-47AE-B37AF2496742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064720CE-6F77-921C-2B5E-8E61813261E6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A0ACF201-0538-B308-B5A1-082668BDC6A4}"/>
              </a:ext>
            </a:extLst>
          </p:cNvPr>
          <p:cNvCxnSpPr>
            <a:cxnSpLocks/>
          </p:cNvCxnSpPr>
          <p:nvPr/>
        </p:nvCxnSpPr>
        <p:spPr>
          <a:xfrm flipV="1">
            <a:off x="4890678" y="3674006"/>
            <a:ext cx="772203" cy="108393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92D4B428-122B-E856-8D0B-95131900749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99D8470-EAC9-47CC-7FCC-84D830D1E493}"/>
              </a:ext>
            </a:extLst>
          </p:cNvPr>
          <p:cNvCxnSpPr>
            <a:cxnSpLocks/>
          </p:cNvCxnSpPr>
          <p:nvPr/>
        </p:nvCxnSpPr>
        <p:spPr>
          <a:xfrm>
            <a:off x="5670204" y="368420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410D10D8-5298-71C5-CCEE-9672E33B7CBC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261209DD-C282-810A-5C68-270B70E966F5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CFC01C58-78CF-1283-312C-9E168E6D3EA6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C5DDB771-56E9-3F6A-DA1A-55924BFF5C43}"/>
              </a:ext>
            </a:extLst>
          </p:cNvPr>
          <p:cNvCxnSpPr>
            <a:cxnSpLocks/>
          </p:cNvCxnSpPr>
          <p:nvPr/>
        </p:nvCxnSpPr>
        <p:spPr>
          <a:xfrm flipV="1">
            <a:off x="6146135" y="3684205"/>
            <a:ext cx="0" cy="108466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2EA684A5-C1C4-86AD-E836-ABD8EFE73958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3DDF331E-870E-91F5-7E10-369F16892F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8FA2CAED-3F5C-3FB4-8378-330CD9EEF090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977C5C9-C94E-8D32-F6C4-DCCCFE32A1C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0D2DDFDE-6FB8-C360-AFD5-C1CB7FC9C793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BF21CDF2-E92E-375C-E4B4-21F836FF0871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14970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0F89DFC5-1225-19BD-6E6E-870726C0A88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50B14977-E3C7-9E76-8667-F72525953EFE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31FB1D2-8EFE-1DAB-C4E4-9DF027C9E5C3}"/>
              </a:ext>
            </a:extLst>
          </p:cNvPr>
          <p:cNvCxnSpPr>
            <a:cxnSpLocks/>
          </p:cNvCxnSpPr>
          <p:nvPr/>
        </p:nvCxnSpPr>
        <p:spPr>
          <a:xfrm>
            <a:off x="4801576" y="2302550"/>
            <a:ext cx="13445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5" name="Image 8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6" name="Connecteur droit 8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9" name="Imag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9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09366-FDE4-DCB8-9245-9A77FC3D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24A4D6-72BA-3ED1-EE12-A3A6E08BD9C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57EC223-8839-6B74-FC91-25D18840185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9A176E-1B1B-247B-CA88-8E08C1F97B4C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21254A-D1E3-7E64-B816-2D014AC23E0A}"/>
              </a:ext>
            </a:extLst>
          </p:cNvPr>
          <p:cNvSpPr txBox="1"/>
          <p:nvPr/>
        </p:nvSpPr>
        <p:spPr>
          <a:xfrm>
            <a:off x="4481973" y="1712740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Small </a:t>
            </a:r>
            <a:r>
              <a:rPr lang="fr-FR" sz="1400" dirty="0" err="1"/>
              <a:t>object</a:t>
            </a:r>
            <a:r>
              <a:rPr lang="fr-FR" sz="1400" dirty="0"/>
              <a:t> to </a:t>
            </a:r>
            <a:r>
              <a:rPr lang="fr-FR" sz="1400" dirty="0" err="1"/>
              <a:t>detect</a:t>
            </a:r>
            <a:endParaRPr lang="fr-FR" sz="14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579515-C943-380A-1CD3-970413549437}"/>
              </a:ext>
            </a:extLst>
          </p:cNvPr>
          <p:cNvCxnSpPr/>
          <p:nvPr/>
        </p:nvCxnSpPr>
        <p:spPr>
          <a:xfrm>
            <a:off x="3913852" y="1975542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0DF7558-3AE3-2086-E161-ADC82B85D29A}"/>
              </a:ext>
            </a:extLst>
          </p:cNvPr>
          <p:cNvCxnSpPr/>
          <p:nvPr/>
        </p:nvCxnSpPr>
        <p:spPr>
          <a:xfrm>
            <a:off x="4345852" y="1985925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7A02FB8-C670-D43D-2CDB-158E121D8660}"/>
              </a:ext>
            </a:extLst>
          </p:cNvPr>
          <p:cNvSpPr>
            <a:spLocks/>
          </p:cNvSpPr>
          <p:nvPr/>
        </p:nvSpPr>
        <p:spPr>
          <a:xfrm>
            <a:off x="3913852" y="1695339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4BBD634-F525-FC80-6665-ABFDF2CCDD2A}"/>
              </a:ext>
            </a:extLst>
          </p:cNvPr>
          <p:cNvCxnSpPr>
            <a:cxnSpLocks/>
          </p:cNvCxnSpPr>
          <p:nvPr/>
        </p:nvCxnSpPr>
        <p:spPr>
          <a:xfrm>
            <a:off x="3913852" y="2390590"/>
            <a:ext cx="4320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19C3EE6-8DAF-4050-304E-4E6E12B091A2}"/>
              </a:ext>
            </a:extLst>
          </p:cNvPr>
          <p:cNvSpPr txBox="1"/>
          <p:nvPr/>
        </p:nvSpPr>
        <p:spPr>
          <a:xfrm>
            <a:off x="3979067" y="2111252"/>
            <a:ext cx="36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</a:rPr>
              <a:t>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9A6D47-2FA1-BF8B-9CDB-10BB7CC26765}"/>
              </a:ext>
            </a:extLst>
          </p:cNvPr>
          <p:cNvSpPr>
            <a:spLocks/>
          </p:cNvSpPr>
          <p:nvPr/>
        </p:nvSpPr>
        <p:spPr>
          <a:xfrm>
            <a:off x="1835263" y="5017696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22532F-A28D-E615-6BBB-6B9EEBBB37ED}"/>
              </a:ext>
            </a:extLst>
          </p:cNvPr>
          <p:cNvSpPr>
            <a:spLocks/>
          </p:cNvSpPr>
          <p:nvPr/>
        </p:nvSpPr>
        <p:spPr>
          <a:xfrm>
            <a:off x="2638631" y="5794481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4297FD-9D41-3DD2-1392-2ED3AE1D037B}"/>
              </a:ext>
            </a:extLst>
          </p:cNvPr>
          <p:cNvSpPr>
            <a:spLocks/>
          </p:cNvSpPr>
          <p:nvPr/>
        </p:nvSpPr>
        <p:spPr>
          <a:xfrm>
            <a:off x="2051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C178CD-6CF9-0A4A-D1A2-8436B886AC1A}"/>
              </a:ext>
            </a:extLst>
          </p:cNvPr>
          <p:cNvSpPr>
            <a:spLocks/>
          </p:cNvSpPr>
          <p:nvPr/>
        </p:nvSpPr>
        <p:spPr>
          <a:xfrm>
            <a:off x="2267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CC120-1B78-1ACE-FD25-16F31A080F05}"/>
              </a:ext>
            </a:extLst>
          </p:cNvPr>
          <p:cNvSpPr>
            <a:spLocks/>
          </p:cNvSpPr>
          <p:nvPr/>
        </p:nvSpPr>
        <p:spPr>
          <a:xfrm>
            <a:off x="2051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BEE27-34E3-1472-E474-AC251B3D546C}"/>
              </a:ext>
            </a:extLst>
          </p:cNvPr>
          <p:cNvSpPr>
            <a:spLocks/>
          </p:cNvSpPr>
          <p:nvPr/>
        </p:nvSpPr>
        <p:spPr>
          <a:xfrm>
            <a:off x="2267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5FFED7-3122-7C30-AF89-FE490915325C}"/>
              </a:ext>
            </a:extLst>
          </p:cNvPr>
          <p:cNvSpPr>
            <a:spLocks/>
          </p:cNvSpPr>
          <p:nvPr/>
        </p:nvSpPr>
        <p:spPr>
          <a:xfrm>
            <a:off x="161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E94DB-3D26-7F2F-7F4E-9A808A1B52CC}"/>
              </a:ext>
            </a:extLst>
          </p:cNvPr>
          <p:cNvSpPr>
            <a:spLocks/>
          </p:cNvSpPr>
          <p:nvPr/>
        </p:nvSpPr>
        <p:spPr>
          <a:xfrm>
            <a:off x="1835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DC53FB-EB59-7D98-69FA-D5E761824CD2}"/>
              </a:ext>
            </a:extLst>
          </p:cNvPr>
          <p:cNvSpPr>
            <a:spLocks/>
          </p:cNvSpPr>
          <p:nvPr/>
        </p:nvSpPr>
        <p:spPr>
          <a:xfrm>
            <a:off x="2051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D833AE-597B-B60F-D28C-24F2A697015F}"/>
              </a:ext>
            </a:extLst>
          </p:cNvPr>
          <p:cNvSpPr>
            <a:spLocks/>
          </p:cNvSpPr>
          <p:nvPr/>
        </p:nvSpPr>
        <p:spPr>
          <a:xfrm>
            <a:off x="2267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13AAA7-0541-62B0-4E36-69D944D4CDA3}"/>
              </a:ext>
            </a:extLst>
          </p:cNvPr>
          <p:cNvSpPr>
            <a:spLocks/>
          </p:cNvSpPr>
          <p:nvPr/>
        </p:nvSpPr>
        <p:spPr>
          <a:xfrm>
            <a:off x="2483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4104F3-48D0-13E2-8E19-6AB6FF9FABF8}"/>
              </a:ext>
            </a:extLst>
          </p:cNvPr>
          <p:cNvSpPr>
            <a:spLocks/>
          </p:cNvSpPr>
          <p:nvPr/>
        </p:nvSpPr>
        <p:spPr>
          <a:xfrm>
            <a:off x="269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4A2FBC-CAE0-B85A-4126-B2A1985CE2C7}"/>
              </a:ext>
            </a:extLst>
          </p:cNvPr>
          <p:cNvSpPr>
            <a:spLocks/>
          </p:cNvSpPr>
          <p:nvPr/>
        </p:nvSpPr>
        <p:spPr>
          <a:xfrm>
            <a:off x="161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265B36-FBEB-E4B7-058E-74DE85B4AE00}"/>
              </a:ext>
            </a:extLst>
          </p:cNvPr>
          <p:cNvSpPr>
            <a:spLocks/>
          </p:cNvSpPr>
          <p:nvPr/>
        </p:nvSpPr>
        <p:spPr>
          <a:xfrm>
            <a:off x="1835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080417-0063-4145-A597-D48893F128A7}"/>
              </a:ext>
            </a:extLst>
          </p:cNvPr>
          <p:cNvSpPr>
            <a:spLocks/>
          </p:cNvSpPr>
          <p:nvPr/>
        </p:nvSpPr>
        <p:spPr>
          <a:xfrm>
            <a:off x="2483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FCF0FF-27A8-AE2A-E21F-9D6284AFE787}"/>
              </a:ext>
            </a:extLst>
          </p:cNvPr>
          <p:cNvSpPr>
            <a:spLocks/>
          </p:cNvSpPr>
          <p:nvPr/>
        </p:nvSpPr>
        <p:spPr>
          <a:xfrm>
            <a:off x="269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A2E5CF-9B91-8643-21ED-C57423954119}"/>
              </a:ext>
            </a:extLst>
          </p:cNvPr>
          <p:cNvSpPr>
            <a:spLocks/>
          </p:cNvSpPr>
          <p:nvPr/>
        </p:nvSpPr>
        <p:spPr>
          <a:xfrm>
            <a:off x="161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F9470C-552D-0ACB-3372-A70589EDFD3F}"/>
              </a:ext>
            </a:extLst>
          </p:cNvPr>
          <p:cNvSpPr>
            <a:spLocks/>
          </p:cNvSpPr>
          <p:nvPr/>
        </p:nvSpPr>
        <p:spPr>
          <a:xfrm>
            <a:off x="1835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CC8A68-25D6-3708-256B-98B9513C05CC}"/>
              </a:ext>
            </a:extLst>
          </p:cNvPr>
          <p:cNvSpPr>
            <a:spLocks/>
          </p:cNvSpPr>
          <p:nvPr/>
        </p:nvSpPr>
        <p:spPr>
          <a:xfrm>
            <a:off x="2483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B817B3-B72C-DF70-BD38-93A3153C871F}"/>
              </a:ext>
            </a:extLst>
          </p:cNvPr>
          <p:cNvSpPr>
            <a:spLocks/>
          </p:cNvSpPr>
          <p:nvPr/>
        </p:nvSpPr>
        <p:spPr>
          <a:xfrm>
            <a:off x="269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63CBF0-0FD0-DC37-39BA-501C1E2D55FA}"/>
              </a:ext>
            </a:extLst>
          </p:cNvPr>
          <p:cNvSpPr>
            <a:spLocks/>
          </p:cNvSpPr>
          <p:nvPr/>
        </p:nvSpPr>
        <p:spPr>
          <a:xfrm>
            <a:off x="161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6C62DF-4315-4904-EE30-584A8C871DCA}"/>
              </a:ext>
            </a:extLst>
          </p:cNvPr>
          <p:cNvSpPr>
            <a:spLocks/>
          </p:cNvSpPr>
          <p:nvPr/>
        </p:nvSpPr>
        <p:spPr>
          <a:xfrm>
            <a:off x="1835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543BAB-1788-0F82-6FFA-68A57200EE93}"/>
              </a:ext>
            </a:extLst>
          </p:cNvPr>
          <p:cNvSpPr>
            <a:spLocks/>
          </p:cNvSpPr>
          <p:nvPr/>
        </p:nvSpPr>
        <p:spPr>
          <a:xfrm>
            <a:off x="2051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522877-BD97-ABCC-E697-6E0504491380}"/>
              </a:ext>
            </a:extLst>
          </p:cNvPr>
          <p:cNvSpPr>
            <a:spLocks/>
          </p:cNvSpPr>
          <p:nvPr/>
        </p:nvSpPr>
        <p:spPr>
          <a:xfrm>
            <a:off x="2267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F6769B-51E6-B6ED-8003-689F49BE6590}"/>
              </a:ext>
            </a:extLst>
          </p:cNvPr>
          <p:cNvSpPr>
            <a:spLocks/>
          </p:cNvSpPr>
          <p:nvPr/>
        </p:nvSpPr>
        <p:spPr>
          <a:xfrm>
            <a:off x="2483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DCA515-7A48-E095-FAA7-B7CF35F05561}"/>
              </a:ext>
            </a:extLst>
          </p:cNvPr>
          <p:cNvSpPr>
            <a:spLocks/>
          </p:cNvSpPr>
          <p:nvPr/>
        </p:nvSpPr>
        <p:spPr>
          <a:xfrm>
            <a:off x="269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66CFDC-D6B6-888A-3516-DE9CC70B51B4}"/>
              </a:ext>
            </a:extLst>
          </p:cNvPr>
          <p:cNvSpPr>
            <a:spLocks/>
          </p:cNvSpPr>
          <p:nvPr/>
        </p:nvSpPr>
        <p:spPr>
          <a:xfrm>
            <a:off x="161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98C1D-ACAD-2A9B-F7A7-889C25C0B534}"/>
              </a:ext>
            </a:extLst>
          </p:cNvPr>
          <p:cNvSpPr>
            <a:spLocks/>
          </p:cNvSpPr>
          <p:nvPr/>
        </p:nvSpPr>
        <p:spPr>
          <a:xfrm>
            <a:off x="1835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4CB856-F501-D586-F09C-32E1A916B7F0}"/>
              </a:ext>
            </a:extLst>
          </p:cNvPr>
          <p:cNvSpPr>
            <a:spLocks/>
          </p:cNvSpPr>
          <p:nvPr/>
        </p:nvSpPr>
        <p:spPr>
          <a:xfrm>
            <a:off x="2051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26E52D-573D-F546-8B31-9B35F8E302FB}"/>
              </a:ext>
            </a:extLst>
          </p:cNvPr>
          <p:cNvSpPr>
            <a:spLocks/>
          </p:cNvSpPr>
          <p:nvPr/>
        </p:nvSpPr>
        <p:spPr>
          <a:xfrm>
            <a:off x="2267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17CBB8-67E5-12C6-2CA3-A25D545368BE}"/>
              </a:ext>
            </a:extLst>
          </p:cNvPr>
          <p:cNvSpPr>
            <a:spLocks/>
          </p:cNvSpPr>
          <p:nvPr/>
        </p:nvSpPr>
        <p:spPr>
          <a:xfrm>
            <a:off x="2483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9571AC7-6B2F-88D6-09D4-914496DCD41C}"/>
              </a:ext>
            </a:extLst>
          </p:cNvPr>
          <p:cNvSpPr>
            <a:spLocks/>
          </p:cNvSpPr>
          <p:nvPr/>
        </p:nvSpPr>
        <p:spPr>
          <a:xfrm>
            <a:off x="269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4544CF-C80C-0A6F-F4B1-3422FA0F598C}"/>
              </a:ext>
            </a:extLst>
          </p:cNvPr>
          <p:cNvSpPr>
            <a:spLocks/>
          </p:cNvSpPr>
          <p:nvPr/>
        </p:nvSpPr>
        <p:spPr>
          <a:xfrm>
            <a:off x="161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D26F43-C921-42E6-5E86-EAD22F2513FA}"/>
              </a:ext>
            </a:extLst>
          </p:cNvPr>
          <p:cNvSpPr>
            <a:spLocks/>
          </p:cNvSpPr>
          <p:nvPr/>
        </p:nvSpPr>
        <p:spPr>
          <a:xfrm>
            <a:off x="1835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C871A7-2D80-BB37-A896-671A7E1DD8A0}"/>
              </a:ext>
            </a:extLst>
          </p:cNvPr>
          <p:cNvSpPr>
            <a:spLocks/>
          </p:cNvSpPr>
          <p:nvPr/>
        </p:nvSpPr>
        <p:spPr>
          <a:xfrm>
            <a:off x="2051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8192D9-DE5E-A1C2-F464-85538EA055E5}"/>
              </a:ext>
            </a:extLst>
          </p:cNvPr>
          <p:cNvSpPr>
            <a:spLocks/>
          </p:cNvSpPr>
          <p:nvPr/>
        </p:nvSpPr>
        <p:spPr>
          <a:xfrm>
            <a:off x="2267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124BBE-E247-767C-15F2-D223468F49A1}"/>
              </a:ext>
            </a:extLst>
          </p:cNvPr>
          <p:cNvSpPr>
            <a:spLocks/>
          </p:cNvSpPr>
          <p:nvPr/>
        </p:nvSpPr>
        <p:spPr>
          <a:xfrm>
            <a:off x="2483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917130-CAFB-46E8-81D4-FF5C76AED417}"/>
              </a:ext>
            </a:extLst>
          </p:cNvPr>
          <p:cNvSpPr>
            <a:spLocks/>
          </p:cNvSpPr>
          <p:nvPr/>
        </p:nvSpPr>
        <p:spPr>
          <a:xfrm>
            <a:off x="269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95BA9A7-12CB-1B16-D987-20F1D17725DE}"/>
              </a:ext>
            </a:extLst>
          </p:cNvPr>
          <p:cNvSpPr>
            <a:spLocks/>
          </p:cNvSpPr>
          <p:nvPr/>
        </p:nvSpPr>
        <p:spPr>
          <a:xfrm>
            <a:off x="2916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E6C2604-A1D6-E1EA-1B5F-9928B1FE724A}"/>
              </a:ext>
            </a:extLst>
          </p:cNvPr>
          <p:cNvSpPr>
            <a:spLocks/>
          </p:cNvSpPr>
          <p:nvPr/>
        </p:nvSpPr>
        <p:spPr>
          <a:xfrm>
            <a:off x="3132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5C4278D-E92D-206E-6E06-94FABB8E9C98}"/>
              </a:ext>
            </a:extLst>
          </p:cNvPr>
          <p:cNvSpPr>
            <a:spLocks/>
          </p:cNvSpPr>
          <p:nvPr/>
        </p:nvSpPr>
        <p:spPr>
          <a:xfrm>
            <a:off x="2916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107670D-602F-3E32-AC10-F5711441134B}"/>
              </a:ext>
            </a:extLst>
          </p:cNvPr>
          <p:cNvSpPr>
            <a:spLocks/>
          </p:cNvSpPr>
          <p:nvPr/>
        </p:nvSpPr>
        <p:spPr>
          <a:xfrm>
            <a:off x="3132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9D79AC8-9FF4-E1EE-524F-4877F6DC24CF}"/>
              </a:ext>
            </a:extLst>
          </p:cNvPr>
          <p:cNvSpPr>
            <a:spLocks/>
          </p:cNvSpPr>
          <p:nvPr/>
        </p:nvSpPr>
        <p:spPr>
          <a:xfrm>
            <a:off x="2916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0236CEA-DAA5-D9EB-6DE3-D5BBE4EF14EE}"/>
              </a:ext>
            </a:extLst>
          </p:cNvPr>
          <p:cNvSpPr>
            <a:spLocks/>
          </p:cNvSpPr>
          <p:nvPr/>
        </p:nvSpPr>
        <p:spPr>
          <a:xfrm>
            <a:off x="3132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1FCE32F-E6EE-7A30-15DB-D4CE11688CA5}"/>
              </a:ext>
            </a:extLst>
          </p:cNvPr>
          <p:cNvSpPr>
            <a:spLocks/>
          </p:cNvSpPr>
          <p:nvPr/>
        </p:nvSpPr>
        <p:spPr>
          <a:xfrm>
            <a:off x="2916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E623CCB-DB14-ACA9-5852-EDDAD31EA653}"/>
              </a:ext>
            </a:extLst>
          </p:cNvPr>
          <p:cNvSpPr>
            <a:spLocks/>
          </p:cNvSpPr>
          <p:nvPr/>
        </p:nvSpPr>
        <p:spPr>
          <a:xfrm>
            <a:off x="3132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F9E46DD-129D-CFDD-2871-2455879147F5}"/>
              </a:ext>
            </a:extLst>
          </p:cNvPr>
          <p:cNvSpPr>
            <a:spLocks/>
          </p:cNvSpPr>
          <p:nvPr/>
        </p:nvSpPr>
        <p:spPr>
          <a:xfrm>
            <a:off x="2916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7743625-49DE-4669-FCD4-1DBEE062A047}"/>
              </a:ext>
            </a:extLst>
          </p:cNvPr>
          <p:cNvSpPr>
            <a:spLocks/>
          </p:cNvSpPr>
          <p:nvPr/>
        </p:nvSpPr>
        <p:spPr>
          <a:xfrm>
            <a:off x="3132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88EBEF3-75FE-AB38-D19A-67F85C4C6F8E}"/>
              </a:ext>
            </a:extLst>
          </p:cNvPr>
          <p:cNvSpPr>
            <a:spLocks/>
          </p:cNvSpPr>
          <p:nvPr/>
        </p:nvSpPr>
        <p:spPr>
          <a:xfrm>
            <a:off x="2916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1FB1F9A-52F6-D121-3A2E-5760E83C8821}"/>
              </a:ext>
            </a:extLst>
          </p:cNvPr>
          <p:cNvSpPr>
            <a:spLocks/>
          </p:cNvSpPr>
          <p:nvPr/>
        </p:nvSpPr>
        <p:spPr>
          <a:xfrm>
            <a:off x="3132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3743458-CD42-D3DA-1135-9E151E775D8B}"/>
              </a:ext>
            </a:extLst>
          </p:cNvPr>
          <p:cNvSpPr>
            <a:spLocks/>
          </p:cNvSpPr>
          <p:nvPr/>
        </p:nvSpPr>
        <p:spPr>
          <a:xfrm>
            <a:off x="161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A522B9-7860-4F6F-6F8B-038FA20502F2}"/>
              </a:ext>
            </a:extLst>
          </p:cNvPr>
          <p:cNvSpPr>
            <a:spLocks/>
          </p:cNvSpPr>
          <p:nvPr/>
        </p:nvSpPr>
        <p:spPr>
          <a:xfrm>
            <a:off x="1835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C4AC2F4-D3B0-3A16-FA9B-7B98D282373A}"/>
              </a:ext>
            </a:extLst>
          </p:cNvPr>
          <p:cNvSpPr>
            <a:spLocks/>
          </p:cNvSpPr>
          <p:nvPr/>
        </p:nvSpPr>
        <p:spPr>
          <a:xfrm>
            <a:off x="2051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605A6C-8C82-53FF-0CE2-F895A338E6EB}"/>
              </a:ext>
            </a:extLst>
          </p:cNvPr>
          <p:cNvSpPr>
            <a:spLocks/>
          </p:cNvSpPr>
          <p:nvPr/>
        </p:nvSpPr>
        <p:spPr>
          <a:xfrm>
            <a:off x="2267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0CD8B1-F372-BA9E-2953-BB1649D7C4F5}"/>
              </a:ext>
            </a:extLst>
          </p:cNvPr>
          <p:cNvSpPr>
            <a:spLocks/>
          </p:cNvSpPr>
          <p:nvPr/>
        </p:nvSpPr>
        <p:spPr>
          <a:xfrm>
            <a:off x="2483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027A35C-9325-AD46-F28A-DF07F82C1D63}"/>
              </a:ext>
            </a:extLst>
          </p:cNvPr>
          <p:cNvSpPr>
            <a:spLocks/>
          </p:cNvSpPr>
          <p:nvPr/>
        </p:nvSpPr>
        <p:spPr>
          <a:xfrm>
            <a:off x="269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5AE4B9-1865-B820-4E98-27463DF704FE}"/>
              </a:ext>
            </a:extLst>
          </p:cNvPr>
          <p:cNvSpPr>
            <a:spLocks/>
          </p:cNvSpPr>
          <p:nvPr/>
        </p:nvSpPr>
        <p:spPr>
          <a:xfrm>
            <a:off x="161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27D7624-237A-6E7C-421D-E0665C3A08C3}"/>
              </a:ext>
            </a:extLst>
          </p:cNvPr>
          <p:cNvSpPr>
            <a:spLocks/>
          </p:cNvSpPr>
          <p:nvPr/>
        </p:nvSpPr>
        <p:spPr>
          <a:xfrm>
            <a:off x="1835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41DD647-4E62-F0BB-915A-AE63DF711E17}"/>
              </a:ext>
            </a:extLst>
          </p:cNvPr>
          <p:cNvSpPr>
            <a:spLocks/>
          </p:cNvSpPr>
          <p:nvPr/>
        </p:nvSpPr>
        <p:spPr>
          <a:xfrm>
            <a:off x="2051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245435B-EA4D-5FE8-1E27-2F622230D9F2}"/>
              </a:ext>
            </a:extLst>
          </p:cNvPr>
          <p:cNvSpPr>
            <a:spLocks/>
          </p:cNvSpPr>
          <p:nvPr/>
        </p:nvSpPr>
        <p:spPr>
          <a:xfrm>
            <a:off x="2267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69907F9-4BE5-D5C1-471D-522703BECCB3}"/>
              </a:ext>
            </a:extLst>
          </p:cNvPr>
          <p:cNvSpPr>
            <a:spLocks/>
          </p:cNvSpPr>
          <p:nvPr/>
        </p:nvSpPr>
        <p:spPr>
          <a:xfrm>
            <a:off x="2483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4BBCDE2-7E61-6066-BF4B-BAE16B89FADF}"/>
              </a:ext>
            </a:extLst>
          </p:cNvPr>
          <p:cNvSpPr>
            <a:spLocks/>
          </p:cNvSpPr>
          <p:nvPr/>
        </p:nvSpPr>
        <p:spPr>
          <a:xfrm>
            <a:off x="269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7A9EF50-9B40-166B-5AB7-10FDE1BF6079}"/>
              </a:ext>
            </a:extLst>
          </p:cNvPr>
          <p:cNvSpPr>
            <a:spLocks/>
          </p:cNvSpPr>
          <p:nvPr/>
        </p:nvSpPr>
        <p:spPr>
          <a:xfrm>
            <a:off x="2916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ACF64B9-0EBE-C3CD-360F-067EF83DA850}"/>
              </a:ext>
            </a:extLst>
          </p:cNvPr>
          <p:cNvSpPr>
            <a:spLocks/>
          </p:cNvSpPr>
          <p:nvPr/>
        </p:nvSpPr>
        <p:spPr>
          <a:xfrm>
            <a:off x="3132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1D570B-59DA-061E-6779-30DE444358FB}"/>
              </a:ext>
            </a:extLst>
          </p:cNvPr>
          <p:cNvSpPr>
            <a:spLocks/>
          </p:cNvSpPr>
          <p:nvPr/>
        </p:nvSpPr>
        <p:spPr>
          <a:xfrm>
            <a:off x="2916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8A6FA4-A100-AA87-C88F-5F443AE54682}"/>
              </a:ext>
            </a:extLst>
          </p:cNvPr>
          <p:cNvSpPr>
            <a:spLocks/>
          </p:cNvSpPr>
          <p:nvPr/>
        </p:nvSpPr>
        <p:spPr>
          <a:xfrm>
            <a:off x="3132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2DB6795-1332-A826-D5AA-67A0299486D9}"/>
              </a:ext>
            </a:extLst>
          </p:cNvPr>
          <p:cNvSpPr>
            <a:spLocks/>
          </p:cNvSpPr>
          <p:nvPr/>
        </p:nvSpPr>
        <p:spPr>
          <a:xfrm>
            <a:off x="1834757" y="5002162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9925A86-FA08-7FBC-DC42-1AC0DECA29B1}"/>
              </a:ext>
            </a:extLst>
          </p:cNvPr>
          <p:cNvSpPr>
            <a:spLocks/>
          </p:cNvSpPr>
          <p:nvPr/>
        </p:nvSpPr>
        <p:spPr>
          <a:xfrm>
            <a:off x="2051769" y="2848903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2CE7913-00AE-2ED8-B017-C70BA044EC77}"/>
              </a:ext>
            </a:extLst>
          </p:cNvPr>
          <p:cNvSpPr>
            <a:spLocks/>
          </p:cNvSpPr>
          <p:nvPr/>
        </p:nvSpPr>
        <p:spPr>
          <a:xfrm>
            <a:off x="1621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B61B298-6776-A92E-16D8-693C8F9995DC}"/>
              </a:ext>
            </a:extLst>
          </p:cNvPr>
          <p:cNvSpPr>
            <a:spLocks/>
          </p:cNvSpPr>
          <p:nvPr/>
        </p:nvSpPr>
        <p:spPr>
          <a:xfrm>
            <a:off x="2053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005D9AB-1F13-CBF4-C7AC-E549E62E1544}"/>
              </a:ext>
            </a:extLst>
          </p:cNvPr>
          <p:cNvSpPr>
            <a:spLocks/>
          </p:cNvSpPr>
          <p:nvPr/>
        </p:nvSpPr>
        <p:spPr>
          <a:xfrm>
            <a:off x="2486333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E319E7-4B6D-8215-9A1C-BB2FDEDA3B55}"/>
              </a:ext>
            </a:extLst>
          </p:cNvPr>
          <p:cNvSpPr>
            <a:spLocks/>
          </p:cNvSpPr>
          <p:nvPr/>
        </p:nvSpPr>
        <p:spPr>
          <a:xfrm>
            <a:off x="291678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23B47D4-CD31-6AB6-2939-62601FC2977A}"/>
              </a:ext>
            </a:extLst>
          </p:cNvPr>
          <p:cNvSpPr>
            <a:spLocks/>
          </p:cNvSpPr>
          <p:nvPr/>
        </p:nvSpPr>
        <p:spPr>
          <a:xfrm>
            <a:off x="1621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F69E346-5007-F001-6116-5973868C0627}"/>
              </a:ext>
            </a:extLst>
          </p:cNvPr>
          <p:cNvSpPr>
            <a:spLocks/>
          </p:cNvSpPr>
          <p:nvPr/>
        </p:nvSpPr>
        <p:spPr>
          <a:xfrm>
            <a:off x="2053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7B273E2-3D68-89D3-0519-148B8B644462}"/>
              </a:ext>
            </a:extLst>
          </p:cNvPr>
          <p:cNvSpPr>
            <a:spLocks/>
          </p:cNvSpPr>
          <p:nvPr/>
        </p:nvSpPr>
        <p:spPr>
          <a:xfrm>
            <a:off x="2486333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9F79665-6FBE-CA5B-4512-4A4EB2B748C8}"/>
              </a:ext>
            </a:extLst>
          </p:cNvPr>
          <p:cNvSpPr>
            <a:spLocks/>
          </p:cNvSpPr>
          <p:nvPr/>
        </p:nvSpPr>
        <p:spPr>
          <a:xfrm>
            <a:off x="291678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6B0D69A-28C8-00D0-9F32-3A2F37A0B88C}"/>
              </a:ext>
            </a:extLst>
          </p:cNvPr>
          <p:cNvSpPr>
            <a:spLocks/>
          </p:cNvSpPr>
          <p:nvPr/>
        </p:nvSpPr>
        <p:spPr>
          <a:xfrm>
            <a:off x="2700388" y="3550095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01283B7-E342-AAE2-7317-D8CD62B897EA}"/>
              </a:ext>
            </a:extLst>
          </p:cNvPr>
          <p:cNvSpPr>
            <a:spLocks/>
          </p:cNvSpPr>
          <p:nvPr/>
        </p:nvSpPr>
        <p:spPr>
          <a:xfrm>
            <a:off x="1621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7D2B836-8BC2-D0C4-F2D0-34309FC4F038}"/>
              </a:ext>
            </a:extLst>
          </p:cNvPr>
          <p:cNvSpPr>
            <a:spLocks/>
          </p:cNvSpPr>
          <p:nvPr/>
        </p:nvSpPr>
        <p:spPr>
          <a:xfrm>
            <a:off x="2053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9396A53-152B-B69E-1F16-9F1F18FAFB19}"/>
              </a:ext>
            </a:extLst>
          </p:cNvPr>
          <p:cNvSpPr>
            <a:spLocks/>
          </p:cNvSpPr>
          <p:nvPr/>
        </p:nvSpPr>
        <p:spPr>
          <a:xfrm>
            <a:off x="2486333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46EB7B7-BD8B-DCE8-1764-66760B792B2A}"/>
              </a:ext>
            </a:extLst>
          </p:cNvPr>
          <p:cNvSpPr>
            <a:spLocks/>
          </p:cNvSpPr>
          <p:nvPr/>
        </p:nvSpPr>
        <p:spPr>
          <a:xfrm>
            <a:off x="291678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5EFE0F2-01A0-5040-1FF1-421FFE94C1E0}"/>
              </a:ext>
            </a:extLst>
          </p:cNvPr>
          <p:cNvSpPr>
            <a:spLocks/>
          </p:cNvSpPr>
          <p:nvPr/>
        </p:nvSpPr>
        <p:spPr>
          <a:xfrm>
            <a:off x="2051769" y="2855576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FBD58E0-8986-071B-EAB4-E0185F3BF9A3}"/>
              </a:ext>
            </a:extLst>
          </p:cNvPr>
          <p:cNvSpPr>
            <a:spLocks/>
          </p:cNvSpPr>
          <p:nvPr/>
        </p:nvSpPr>
        <p:spPr>
          <a:xfrm>
            <a:off x="1620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7ED0FB9-B0DD-3AAA-C213-263A50992D8B}"/>
              </a:ext>
            </a:extLst>
          </p:cNvPr>
          <p:cNvSpPr>
            <a:spLocks/>
          </p:cNvSpPr>
          <p:nvPr/>
        </p:nvSpPr>
        <p:spPr>
          <a:xfrm>
            <a:off x="2052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CCAE0B6-039E-9255-5170-5674E2124F3B}"/>
              </a:ext>
            </a:extLst>
          </p:cNvPr>
          <p:cNvSpPr>
            <a:spLocks/>
          </p:cNvSpPr>
          <p:nvPr/>
        </p:nvSpPr>
        <p:spPr>
          <a:xfrm>
            <a:off x="2485940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83B1E0C-B97F-7AD1-28C5-031ECF9E651A}"/>
              </a:ext>
            </a:extLst>
          </p:cNvPr>
          <p:cNvSpPr>
            <a:spLocks/>
          </p:cNvSpPr>
          <p:nvPr/>
        </p:nvSpPr>
        <p:spPr>
          <a:xfrm>
            <a:off x="291638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id="{E426AB98-9780-EC2A-440B-53DEB1AA6896}"/>
                  </a:ext>
                </a:extLst>
              </p:cNvPr>
              <p:cNvSpPr txBox="1"/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id="{E426AB98-9780-EC2A-440B-53DEB1AA6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8332448B-7B30-9048-491B-1FCF1211C2C0}"/>
                  </a:ext>
                </a:extLst>
              </p:cNvPr>
              <p:cNvSpPr txBox="1"/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8332448B-7B30-9048-491B-1FCF1211C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ZoneTexte 148">
            <a:extLst>
              <a:ext uri="{FF2B5EF4-FFF2-40B4-BE49-F238E27FC236}">
                <a16:creationId xmlns:a16="http://schemas.microsoft.com/office/drawing/2014/main" id="{6ED0DFBB-392A-FD7A-7FFF-D85CF164065A}"/>
              </a:ext>
            </a:extLst>
          </p:cNvPr>
          <p:cNvSpPr txBox="1"/>
          <p:nvPr/>
        </p:nvSpPr>
        <p:spPr>
          <a:xfrm>
            <a:off x="3812788" y="4706762"/>
            <a:ext cx="229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Security factor S</a:t>
            </a:r>
            <a:endParaRPr lang="fr-FR" dirty="0"/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DDBABAD7-91BF-8D43-EC03-8D302D94624F}"/>
              </a:ext>
            </a:extLst>
          </p:cNvPr>
          <p:cNvSpPr txBox="1"/>
          <p:nvPr/>
        </p:nvSpPr>
        <p:spPr>
          <a:xfrm>
            <a:off x="7735177" y="4001396"/>
            <a:ext cx="321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+mj-lt"/>
              </a:rPr>
              <a:t>This security factor is due to the Nyquist-</a:t>
            </a:r>
            <a:r>
              <a:rPr lang="en-US" b="0" i="1" dirty="0" err="1">
                <a:effectLst/>
                <a:latin typeface="+mj-lt"/>
              </a:rPr>
              <a:t>Shanon</a:t>
            </a:r>
            <a:r>
              <a:rPr lang="en-US" b="0" i="1" dirty="0">
                <a:effectLst/>
                <a:latin typeface="+mj-lt"/>
              </a:rPr>
              <a:t> theorem.</a:t>
            </a:r>
            <a:endParaRPr lang="en-US" i="1" dirty="0">
              <a:latin typeface="+mj-lt"/>
            </a:endParaRPr>
          </a:p>
          <a:p>
            <a:endParaRPr lang="en-US" b="0" i="1" dirty="0">
              <a:effectLst/>
              <a:latin typeface="+mj-lt"/>
            </a:endParaRPr>
          </a:p>
          <a:p>
            <a:r>
              <a:rPr lang="en-US" i="1" dirty="0">
                <a:latin typeface="+mj-lt"/>
              </a:rPr>
              <a:t>And S &gt;= 2</a:t>
            </a:r>
            <a:endParaRPr lang="en-US" b="0" i="1" dirty="0">
              <a:effectLst/>
              <a:latin typeface="+mj-lt"/>
            </a:endParaRP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324C1BB9-F37F-B119-BCC9-9AEE32D8CA1C}"/>
              </a:ext>
            </a:extLst>
          </p:cNvPr>
          <p:cNvSpPr txBox="1"/>
          <p:nvPr/>
        </p:nvSpPr>
        <p:spPr>
          <a:xfrm>
            <a:off x="8114976" y="5744031"/>
            <a:ext cx="37710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verify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spatial </a:t>
            </a:r>
            <a:r>
              <a:rPr lang="fr-FR" i="1" dirty="0" err="1"/>
              <a:t>resolution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good </a:t>
            </a:r>
            <a:r>
              <a:rPr lang="fr-FR" i="1" dirty="0" err="1"/>
              <a:t>enough</a:t>
            </a:r>
            <a:r>
              <a:rPr lang="fr-FR" i="1" dirty="0"/>
              <a:t>, </a:t>
            </a:r>
            <a:r>
              <a:rPr lang="fr-FR" b="1" i="1" dirty="0"/>
              <a:t>calibration </a:t>
            </a:r>
            <a:r>
              <a:rPr lang="fr-FR" b="1" i="1" dirty="0" err="1"/>
              <a:t>target</a:t>
            </a:r>
            <a:r>
              <a:rPr lang="fr-FR" i="1" dirty="0"/>
              <a:t> can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. (Foucault)</a:t>
            </a:r>
          </a:p>
        </p:txBody>
      </p:sp>
      <p:pic>
        <p:nvPicPr>
          <p:cNvPr id="152" name="Image 151">
            <a:extLst>
              <a:ext uri="{FF2B5EF4-FFF2-40B4-BE49-F238E27FC236}">
                <a16:creationId xmlns:a16="http://schemas.microsoft.com/office/drawing/2014/main" id="{3145B03C-5374-1E38-A29A-4418169AF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072" y="3668127"/>
            <a:ext cx="963168" cy="1865665"/>
          </a:xfrm>
          <a:prstGeom prst="rect">
            <a:avLst/>
          </a:prstGeom>
        </p:spPr>
      </p:pic>
      <p:sp>
        <p:nvSpPr>
          <p:cNvPr id="15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54" name="Image 15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55" name="Connecteur droit 15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6" name="ZoneTexte 155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Résolution spatiale</a:t>
            </a:r>
          </a:p>
        </p:txBody>
      </p:sp>
      <p:pic>
        <p:nvPicPr>
          <p:cNvPr id="157" name="Image 1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35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35B3-8E0F-4CBD-126A-7767CDD3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D2A80B-AB02-B544-F69F-4848C9505B0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4B10A50-9732-3248-9BD5-A2A4384EFA0D}"/>
              </a:ext>
            </a:extLst>
          </p:cNvPr>
          <p:cNvCxnSpPr>
            <a:cxnSpLocks/>
          </p:cNvCxnSpPr>
          <p:nvPr/>
        </p:nvCxnSpPr>
        <p:spPr>
          <a:xfrm flipH="1">
            <a:off x="1105297" y="2468049"/>
            <a:ext cx="1442627" cy="17925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777F973-257F-50D3-E7B7-290A2223FEB8}"/>
              </a:ext>
            </a:extLst>
          </p:cNvPr>
          <p:cNvCxnSpPr>
            <a:cxnSpLocks/>
          </p:cNvCxnSpPr>
          <p:nvPr/>
        </p:nvCxnSpPr>
        <p:spPr>
          <a:xfrm>
            <a:off x="3670297" y="2468049"/>
            <a:ext cx="900009" cy="1785489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707FEE0F-E611-6246-C3E9-CC0CE7B74C58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A42DAC5-1CAB-DC74-C5C2-D7B8475E423B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58" name="Parallélogramme 57">
            <a:extLst>
              <a:ext uri="{FF2B5EF4-FFF2-40B4-BE49-F238E27FC236}">
                <a16:creationId xmlns:a16="http://schemas.microsoft.com/office/drawing/2014/main" id="{A2737FFD-8C07-5563-30F4-0EB8167D89E8}"/>
              </a:ext>
            </a:extLst>
          </p:cNvPr>
          <p:cNvSpPr/>
          <p:nvPr/>
        </p:nvSpPr>
        <p:spPr>
          <a:xfrm>
            <a:off x="717851" y="4272200"/>
            <a:ext cx="3839017" cy="1346986"/>
          </a:xfrm>
          <a:prstGeom prst="parallelogram">
            <a:avLst>
              <a:gd name="adj" fmla="val 2913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24F5E063-DCC7-D90A-A68B-53705F749AF4}"/>
                  </a:ext>
                </a:extLst>
              </p:cNvPr>
              <p:cNvSpPr txBox="1"/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24F5E063-DCC7-D90A-A68B-53705F74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Parallélogramme 59">
            <a:extLst>
              <a:ext uri="{FF2B5EF4-FFF2-40B4-BE49-F238E27FC236}">
                <a16:creationId xmlns:a16="http://schemas.microsoft.com/office/drawing/2014/main" id="{89287B42-2123-537B-6039-DA3CB31E1489}"/>
              </a:ext>
            </a:extLst>
          </p:cNvPr>
          <p:cNvSpPr/>
          <p:nvPr/>
        </p:nvSpPr>
        <p:spPr>
          <a:xfrm>
            <a:off x="2350140" y="2468049"/>
            <a:ext cx="1320159" cy="688984"/>
          </a:xfrm>
          <a:prstGeom prst="parallelogram">
            <a:avLst>
              <a:gd name="adj" fmla="val 29135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C9A93F9-D01B-BDBC-695A-C7E21B6CE31B}"/>
              </a:ext>
            </a:extLst>
          </p:cNvPr>
          <p:cNvSpPr txBox="1"/>
          <p:nvPr/>
        </p:nvSpPr>
        <p:spPr>
          <a:xfrm>
            <a:off x="2725400" y="248330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Sensor</a:t>
            </a:r>
            <a:endParaRPr lang="fr-FR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81757BC9-B92E-796F-3E4D-3959D8D9A7A8}"/>
              </a:ext>
            </a:extLst>
          </p:cNvPr>
          <p:cNvSpPr txBox="1"/>
          <p:nvPr/>
        </p:nvSpPr>
        <p:spPr>
          <a:xfrm>
            <a:off x="2948556" y="49051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Inspection</a:t>
            </a:r>
          </a:p>
          <a:p>
            <a:pPr algn="ctr"/>
            <a:r>
              <a:rPr lang="fr-FR" sz="1400" dirty="0"/>
              <a:t>Area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4B311BD-C8A8-38F7-985A-4606A64247F5}"/>
              </a:ext>
            </a:extLst>
          </p:cNvPr>
          <p:cNvCxnSpPr>
            <a:cxnSpLocks/>
          </p:cNvCxnSpPr>
          <p:nvPr/>
        </p:nvCxnSpPr>
        <p:spPr>
          <a:xfrm>
            <a:off x="576075" y="5790044"/>
            <a:ext cx="3563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2136080-EB87-A2DF-9C98-AE77416F60BB}"/>
              </a:ext>
            </a:extLst>
          </p:cNvPr>
          <p:cNvCxnSpPr>
            <a:cxnSpLocks/>
          </p:cNvCxnSpPr>
          <p:nvPr/>
        </p:nvCxnSpPr>
        <p:spPr>
          <a:xfrm flipV="1">
            <a:off x="4468008" y="4238853"/>
            <a:ext cx="377751" cy="134698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Parallélogramme 64">
            <a:extLst>
              <a:ext uri="{FF2B5EF4-FFF2-40B4-BE49-F238E27FC236}">
                <a16:creationId xmlns:a16="http://schemas.microsoft.com/office/drawing/2014/main" id="{0EE933A4-E9E7-1E87-A1A8-81D2977972E2}"/>
              </a:ext>
            </a:extLst>
          </p:cNvPr>
          <p:cNvSpPr/>
          <p:nvPr/>
        </p:nvSpPr>
        <p:spPr>
          <a:xfrm>
            <a:off x="2378250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97F7181A-E3C7-D38A-F35B-42C908A2BC6D}"/>
              </a:ext>
            </a:extLst>
          </p:cNvPr>
          <p:cNvSpPr/>
          <p:nvPr/>
        </p:nvSpPr>
        <p:spPr>
          <a:xfrm>
            <a:off x="2536709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Parallélogramme 66">
            <a:extLst>
              <a:ext uri="{FF2B5EF4-FFF2-40B4-BE49-F238E27FC236}">
                <a16:creationId xmlns:a16="http://schemas.microsoft.com/office/drawing/2014/main" id="{F9D79F04-F84F-1658-E2B8-AF011B7E8407}"/>
              </a:ext>
            </a:extLst>
          </p:cNvPr>
          <p:cNvSpPr/>
          <p:nvPr/>
        </p:nvSpPr>
        <p:spPr>
          <a:xfrm>
            <a:off x="2695168" y="2982100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Parallélogramme 67">
            <a:extLst>
              <a:ext uri="{FF2B5EF4-FFF2-40B4-BE49-F238E27FC236}">
                <a16:creationId xmlns:a16="http://schemas.microsoft.com/office/drawing/2014/main" id="{1D69A674-FA2A-12B5-E172-226E01D1DED3}"/>
              </a:ext>
            </a:extLst>
          </p:cNvPr>
          <p:cNvSpPr/>
          <p:nvPr/>
        </p:nvSpPr>
        <p:spPr>
          <a:xfrm>
            <a:off x="2422351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Parallélogramme 68">
            <a:extLst>
              <a:ext uri="{FF2B5EF4-FFF2-40B4-BE49-F238E27FC236}">
                <a16:creationId xmlns:a16="http://schemas.microsoft.com/office/drawing/2014/main" id="{E2BF074E-6C0E-A716-E0EF-7D6DDEFFF651}"/>
              </a:ext>
            </a:extLst>
          </p:cNvPr>
          <p:cNvSpPr/>
          <p:nvPr/>
        </p:nvSpPr>
        <p:spPr>
          <a:xfrm>
            <a:off x="2580810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Parallélogramme 69">
            <a:extLst>
              <a:ext uri="{FF2B5EF4-FFF2-40B4-BE49-F238E27FC236}">
                <a16:creationId xmlns:a16="http://schemas.microsoft.com/office/drawing/2014/main" id="{760D0EE8-B5C1-27D6-40B7-A4D9B0F60096}"/>
              </a:ext>
            </a:extLst>
          </p:cNvPr>
          <p:cNvSpPr/>
          <p:nvPr/>
        </p:nvSpPr>
        <p:spPr>
          <a:xfrm>
            <a:off x="2739269" y="2833929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92458AB-258E-CD4C-32B5-FBE38D142784}"/>
              </a:ext>
            </a:extLst>
          </p:cNvPr>
          <p:cNvSpPr txBox="1"/>
          <p:nvPr/>
        </p:nvSpPr>
        <p:spPr>
          <a:xfrm>
            <a:off x="2868271" y="283151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/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/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345978C0-7AF2-09C4-BB98-4194FB4CFF25}"/>
              </a:ext>
            </a:extLst>
          </p:cNvPr>
          <p:cNvCxnSpPr>
            <a:cxnSpLocks/>
          </p:cNvCxnSpPr>
          <p:nvPr/>
        </p:nvCxnSpPr>
        <p:spPr>
          <a:xfrm>
            <a:off x="2536709" y="2321996"/>
            <a:ext cx="11701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1848C8A5-20B2-F735-C15F-42AC5754A623}"/>
              </a:ext>
            </a:extLst>
          </p:cNvPr>
          <p:cNvCxnSpPr>
            <a:cxnSpLocks/>
          </p:cNvCxnSpPr>
          <p:nvPr/>
        </p:nvCxnSpPr>
        <p:spPr>
          <a:xfrm flipV="1">
            <a:off x="3639276" y="2469338"/>
            <a:ext cx="202560" cy="687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/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/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arallélogramme 77">
            <a:extLst>
              <a:ext uri="{FF2B5EF4-FFF2-40B4-BE49-F238E27FC236}">
                <a16:creationId xmlns:a16="http://schemas.microsoft.com/office/drawing/2014/main" id="{13C741AC-6EC0-5A98-FF82-694B1C24AB01}"/>
              </a:ext>
            </a:extLst>
          </p:cNvPr>
          <p:cNvSpPr/>
          <p:nvPr/>
        </p:nvSpPr>
        <p:spPr>
          <a:xfrm>
            <a:off x="1674093" y="4995189"/>
            <a:ext cx="455077" cy="327515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1A1D5D50-D671-9F1F-3CA3-4D93BE441970}"/>
              </a:ext>
            </a:extLst>
          </p:cNvPr>
          <p:cNvCxnSpPr>
            <a:cxnSpLocks/>
          </p:cNvCxnSpPr>
          <p:nvPr/>
        </p:nvCxnSpPr>
        <p:spPr>
          <a:xfrm>
            <a:off x="1770849" y="4915494"/>
            <a:ext cx="39855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F80E5B6-71A5-8A62-62A5-E9CCE6BBA0F8}"/>
              </a:ext>
            </a:extLst>
          </p:cNvPr>
          <p:cNvCxnSpPr>
            <a:cxnSpLocks/>
          </p:cNvCxnSpPr>
          <p:nvPr/>
        </p:nvCxnSpPr>
        <p:spPr>
          <a:xfrm flipV="1">
            <a:off x="2146406" y="4995189"/>
            <a:ext cx="86815" cy="3275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/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/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A17002A7-5BC2-E2A5-6763-735CB5F6BEA9}"/>
              </a:ext>
            </a:extLst>
          </p:cNvPr>
          <p:cNvCxnSpPr>
            <a:cxnSpLocks/>
          </p:cNvCxnSpPr>
          <p:nvPr/>
        </p:nvCxnSpPr>
        <p:spPr>
          <a:xfrm>
            <a:off x="3466487" y="3175695"/>
            <a:ext cx="700007" cy="2428806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B810C44-F28F-9482-D27A-E33FFBAB4AAA}"/>
              </a:ext>
            </a:extLst>
          </p:cNvPr>
          <p:cNvCxnSpPr>
            <a:cxnSpLocks/>
          </p:cNvCxnSpPr>
          <p:nvPr/>
        </p:nvCxnSpPr>
        <p:spPr>
          <a:xfrm flipH="1">
            <a:off x="733680" y="3170670"/>
            <a:ext cx="1608686" cy="24338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D288F955-03FC-EDA4-3D01-1330DC13146F}"/>
              </a:ext>
            </a:extLst>
          </p:cNvPr>
          <p:cNvSpPr txBox="1"/>
          <p:nvPr/>
        </p:nvSpPr>
        <p:spPr>
          <a:xfrm>
            <a:off x="4305837" y="575230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mm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49CD8A6-2F63-62B1-FE0B-C6EFED21144A}"/>
              </a:ext>
            </a:extLst>
          </p:cNvPr>
          <p:cNvSpPr txBox="1"/>
          <p:nvPr/>
        </p:nvSpPr>
        <p:spPr>
          <a:xfrm>
            <a:off x="3841836" y="2113034"/>
            <a:ext cx="69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pixels</a:t>
            </a: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4301E12-8270-1747-3942-D39DB77AB935}"/>
              </a:ext>
            </a:extLst>
          </p:cNvPr>
          <p:cNvSpPr/>
          <p:nvPr/>
        </p:nvSpPr>
        <p:spPr>
          <a:xfrm>
            <a:off x="7570362" y="405694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 (pixels)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6FCC8BD3-851D-6559-7D7C-206600AF03B2}"/>
                  </a:ext>
                </a:extLst>
              </p:cNvPr>
              <p:cNvSpPr txBox="1"/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6FCC8BD3-851D-6559-7D7C-206600AF0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ZoneTexte 90">
            <a:extLst>
              <a:ext uri="{FF2B5EF4-FFF2-40B4-BE49-F238E27FC236}">
                <a16:creationId xmlns:a16="http://schemas.microsoft.com/office/drawing/2014/main" id="{4EA5E2EB-BC95-7B25-DF69-4D1E39B9CDFB}"/>
              </a:ext>
            </a:extLst>
          </p:cNvPr>
          <p:cNvSpPr txBox="1"/>
          <p:nvPr/>
        </p:nvSpPr>
        <p:spPr>
          <a:xfrm>
            <a:off x="6243214" y="5616883"/>
            <a:ext cx="3400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H (mm) 	</a:t>
            </a:r>
            <a:r>
              <a:rPr lang="fr-FR" sz="1600" dirty="0">
                <a:sym typeface="Wingdings" panose="05000000000000000000" pitchFamily="2" charset="2"/>
              </a:rPr>
              <a:t>	R (px)</a:t>
            </a:r>
            <a:endParaRPr lang="fr-FR" sz="1600" dirty="0"/>
          </a:p>
          <a:p>
            <a:r>
              <a:rPr lang="fr-FR" sz="1600" dirty="0"/>
              <a:t>d (mm) 	</a:t>
            </a:r>
            <a:r>
              <a:rPr lang="fr-FR" sz="1600" dirty="0">
                <a:sym typeface="Wingdings" panose="05000000000000000000" pitchFamily="2" charset="2"/>
              </a:rPr>
              <a:t> 	S (px)</a:t>
            </a:r>
            <a:endParaRPr lang="fr-FR" sz="1600" dirty="0"/>
          </a:p>
          <a:p>
            <a:r>
              <a:rPr lang="fr-FR" sz="1600" dirty="0"/>
              <a:t>P (mm) 	</a:t>
            </a:r>
            <a:r>
              <a:rPr lang="fr-FR" sz="1600" dirty="0">
                <a:sym typeface="Wingdings" panose="05000000000000000000" pitchFamily="2" charset="2"/>
              </a:rPr>
              <a:t> 	1 (px)</a:t>
            </a:r>
            <a:endParaRPr lang="fr-FR" sz="1600" dirty="0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45" name="Image 4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46" name="Connecteur droit 4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Résolution spatiale</a:t>
            </a: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48F1667-A9B5-0118-FCEA-1F98C2CB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54070"/>
            <a:ext cx="7035659" cy="42364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Laser / LCF </a:t>
            </a: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AF92B67-596B-C77B-9730-2FCED219A4BB}"/>
              </a:ext>
            </a:extLst>
          </p:cNvPr>
          <p:cNvSpPr txBox="1"/>
          <p:nvPr/>
        </p:nvSpPr>
        <p:spPr>
          <a:xfrm>
            <a:off x="6467002" y="1649107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Combinaison cohérente de diodes laser de puissance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77BB882-9723-7D7C-08AA-CD3A823A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05" y="4053870"/>
            <a:ext cx="3851607" cy="243501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512F851-DD02-FFBB-9859-C8E879B63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278" y="4797152"/>
            <a:ext cx="2685447" cy="19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9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35B3-8E0F-4CBD-126A-7767CDD3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D2A80B-AB02-B544-F69F-4848C9505B0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4B10A50-9732-3248-9BD5-A2A4384EFA0D}"/>
              </a:ext>
            </a:extLst>
          </p:cNvPr>
          <p:cNvCxnSpPr>
            <a:cxnSpLocks/>
          </p:cNvCxnSpPr>
          <p:nvPr/>
        </p:nvCxnSpPr>
        <p:spPr>
          <a:xfrm flipH="1">
            <a:off x="1105297" y="2468049"/>
            <a:ext cx="1442627" cy="17925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777F973-257F-50D3-E7B7-290A2223FEB8}"/>
              </a:ext>
            </a:extLst>
          </p:cNvPr>
          <p:cNvCxnSpPr>
            <a:cxnSpLocks/>
          </p:cNvCxnSpPr>
          <p:nvPr/>
        </p:nvCxnSpPr>
        <p:spPr>
          <a:xfrm>
            <a:off x="3670297" y="2468049"/>
            <a:ext cx="900009" cy="1785489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arallélogramme 57">
            <a:extLst>
              <a:ext uri="{FF2B5EF4-FFF2-40B4-BE49-F238E27FC236}">
                <a16:creationId xmlns:a16="http://schemas.microsoft.com/office/drawing/2014/main" id="{A2737FFD-8C07-5563-30F4-0EB8167D89E8}"/>
              </a:ext>
            </a:extLst>
          </p:cNvPr>
          <p:cNvSpPr/>
          <p:nvPr/>
        </p:nvSpPr>
        <p:spPr>
          <a:xfrm>
            <a:off x="717851" y="4272200"/>
            <a:ext cx="3839017" cy="1346986"/>
          </a:xfrm>
          <a:prstGeom prst="parallelogram">
            <a:avLst>
              <a:gd name="adj" fmla="val 2913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Parallélogramme 59">
            <a:extLst>
              <a:ext uri="{FF2B5EF4-FFF2-40B4-BE49-F238E27FC236}">
                <a16:creationId xmlns:a16="http://schemas.microsoft.com/office/drawing/2014/main" id="{89287B42-2123-537B-6039-DA3CB31E1489}"/>
              </a:ext>
            </a:extLst>
          </p:cNvPr>
          <p:cNvSpPr/>
          <p:nvPr/>
        </p:nvSpPr>
        <p:spPr>
          <a:xfrm>
            <a:off x="2350140" y="2468049"/>
            <a:ext cx="1320159" cy="688984"/>
          </a:xfrm>
          <a:prstGeom prst="parallelogram">
            <a:avLst>
              <a:gd name="adj" fmla="val 29135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C9A93F9-D01B-BDBC-695A-C7E21B6CE31B}"/>
              </a:ext>
            </a:extLst>
          </p:cNvPr>
          <p:cNvSpPr txBox="1"/>
          <p:nvPr/>
        </p:nvSpPr>
        <p:spPr>
          <a:xfrm>
            <a:off x="2725400" y="248330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Sensor</a:t>
            </a:r>
            <a:endParaRPr lang="fr-FR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81757BC9-B92E-796F-3E4D-3959D8D9A7A8}"/>
              </a:ext>
            </a:extLst>
          </p:cNvPr>
          <p:cNvSpPr txBox="1"/>
          <p:nvPr/>
        </p:nvSpPr>
        <p:spPr>
          <a:xfrm>
            <a:off x="2948556" y="49051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Inspection</a:t>
            </a:r>
          </a:p>
          <a:p>
            <a:pPr algn="ctr"/>
            <a:r>
              <a:rPr lang="fr-FR" sz="1400" dirty="0"/>
              <a:t>Area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4B311BD-C8A8-38F7-985A-4606A64247F5}"/>
              </a:ext>
            </a:extLst>
          </p:cNvPr>
          <p:cNvCxnSpPr>
            <a:cxnSpLocks/>
          </p:cNvCxnSpPr>
          <p:nvPr/>
        </p:nvCxnSpPr>
        <p:spPr>
          <a:xfrm>
            <a:off x="576075" y="5790044"/>
            <a:ext cx="3563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2136080-EB87-A2DF-9C98-AE77416F60BB}"/>
              </a:ext>
            </a:extLst>
          </p:cNvPr>
          <p:cNvCxnSpPr>
            <a:cxnSpLocks/>
          </p:cNvCxnSpPr>
          <p:nvPr/>
        </p:nvCxnSpPr>
        <p:spPr>
          <a:xfrm flipV="1">
            <a:off x="4468008" y="4238853"/>
            <a:ext cx="377751" cy="134698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Parallélogramme 64">
            <a:extLst>
              <a:ext uri="{FF2B5EF4-FFF2-40B4-BE49-F238E27FC236}">
                <a16:creationId xmlns:a16="http://schemas.microsoft.com/office/drawing/2014/main" id="{0EE933A4-E9E7-1E87-A1A8-81D2977972E2}"/>
              </a:ext>
            </a:extLst>
          </p:cNvPr>
          <p:cNvSpPr/>
          <p:nvPr/>
        </p:nvSpPr>
        <p:spPr>
          <a:xfrm>
            <a:off x="2378250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97F7181A-E3C7-D38A-F35B-42C908A2BC6D}"/>
              </a:ext>
            </a:extLst>
          </p:cNvPr>
          <p:cNvSpPr/>
          <p:nvPr/>
        </p:nvSpPr>
        <p:spPr>
          <a:xfrm>
            <a:off x="2536709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Parallélogramme 66">
            <a:extLst>
              <a:ext uri="{FF2B5EF4-FFF2-40B4-BE49-F238E27FC236}">
                <a16:creationId xmlns:a16="http://schemas.microsoft.com/office/drawing/2014/main" id="{F9D79F04-F84F-1658-E2B8-AF011B7E8407}"/>
              </a:ext>
            </a:extLst>
          </p:cNvPr>
          <p:cNvSpPr/>
          <p:nvPr/>
        </p:nvSpPr>
        <p:spPr>
          <a:xfrm>
            <a:off x="2695168" y="2982100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Parallélogramme 67">
            <a:extLst>
              <a:ext uri="{FF2B5EF4-FFF2-40B4-BE49-F238E27FC236}">
                <a16:creationId xmlns:a16="http://schemas.microsoft.com/office/drawing/2014/main" id="{1D69A674-FA2A-12B5-E172-226E01D1DED3}"/>
              </a:ext>
            </a:extLst>
          </p:cNvPr>
          <p:cNvSpPr/>
          <p:nvPr/>
        </p:nvSpPr>
        <p:spPr>
          <a:xfrm>
            <a:off x="2422351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Parallélogramme 68">
            <a:extLst>
              <a:ext uri="{FF2B5EF4-FFF2-40B4-BE49-F238E27FC236}">
                <a16:creationId xmlns:a16="http://schemas.microsoft.com/office/drawing/2014/main" id="{E2BF074E-6C0E-A716-E0EF-7D6DDEFFF651}"/>
              </a:ext>
            </a:extLst>
          </p:cNvPr>
          <p:cNvSpPr/>
          <p:nvPr/>
        </p:nvSpPr>
        <p:spPr>
          <a:xfrm>
            <a:off x="2580810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Parallélogramme 69">
            <a:extLst>
              <a:ext uri="{FF2B5EF4-FFF2-40B4-BE49-F238E27FC236}">
                <a16:creationId xmlns:a16="http://schemas.microsoft.com/office/drawing/2014/main" id="{760D0EE8-B5C1-27D6-40B7-A4D9B0F60096}"/>
              </a:ext>
            </a:extLst>
          </p:cNvPr>
          <p:cNvSpPr/>
          <p:nvPr/>
        </p:nvSpPr>
        <p:spPr>
          <a:xfrm>
            <a:off x="2739269" y="2833929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92458AB-258E-CD4C-32B5-FBE38D142784}"/>
              </a:ext>
            </a:extLst>
          </p:cNvPr>
          <p:cNvSpPr txBox="1"/>
          <p:nvPr/>
        </p:nvSpPr>
        <p:spPr>
          <a:xfrm>
            <a:off x="2868271" y="283151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/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/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345978C0-7AF2-09C4-BB98-4194FB4CFF25}"/>
              </a:ext>
            </a:extLst>
          </p:cNvPr>
          <p:cNvCxnSpPr>
            <a:cxnSpLocks/>
          </p:cNvCxnSpPr>
          <p:nvPr/>
        </p:nvCxnSpPr>
        <p:spPr>
          <a:xfrm>
            <a:off x="2536709" y="2321996"/>
            <a:ext cx="11701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1848C8A5-20B2-F735-C15F-42AC5754A623}"/>
              </a:ext>
            </a:extLst>
          </p:cNvPr>
          <p:cNvCxnSpPr>
            <a:cxnSpLocks/>
          </p:cNvCxnSpPr>
          <p:nvPr/>
        </p:nvCxnSpPr>
        <p:spPr>
          <a:xfrm flipV="1">
            <a:off x="3639276" y="2469338"/>
            <a:ext cx="202560" cy="687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/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/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arallélogramme 77">
            <a:extLst>
              <a:ext uri="{FF2B5EF4-FFF2-40B4-BE49-F238E27FC236}">
                <a16:creationId xmlns:a16="http://schemas.microsoft.com/office/drawing/2014/main" id="{13C741AC-6EC0-5A98-FF82-694B1C24AB01}"/>
              </a:ext>
            </a:extLst>
          </p:cNvPr>
          <p:cNvSpPr/>
          <p:nvPr/>
        </p:nvSpPr>
        <p:spPr>
          <a:xfrm>
            <a:off x="1674093" y="4995189"/>
            <a:ext cx="455077" cy="327515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1A1D5D50-D671-9F1F-3CA3-4D93BE441970}"/>
              </a:ext>
            </a:extLst>
          </p:cNvPr>
          <p:cNvCxnSpPr>
            <a:cxnSpLocks/>
          </p:cNvCxnSpPr>
          <p:nvPr/>
        </p:nvCxnSpPr>
        <p:spPr>
          <a:xfrm>
            <a:off x="1770849" y="4915494"/>
            <a:ext cx="39855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F80E5B6-71A5-8A62-62A5-E9CCE6BBA0F8}"/>
              </a:ext>
            </a:extLst>
          </p:cNvPr>
          <p:cNvCxnSpPr>
            <a:cxnSpLocks/>
          </p:cNvCxnSpPr>
          <p:nvPr/>
        </p:nvCxnSpPr>
        <p:spPr>
          <a:xfrm flipV="1">
            <a:off x="2146406" y="4995189"/>
            <a:ext cx="86815" cy="3275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/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/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A17002A7-5BC2-E2A5-6763-735CB5F6BEA9}"/>
              </a:ext>
            </a:extLst>
          </p:cNvPr>
          <p:cNvCxnSpPr>
            <a:cxnSpLocks/>
          </p:cNvCxnSpPr>
          <p:nvPr/>
        </p:nvCxnSpPr>
        <p:spPr>
          <a:xfrm>
            <a:off x="3466487" y="3175695"/>
            <a:ext cx="700007" cy="2428806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B810C44-F28F-9482-D27A-E33FFBAB4AAA}"/>
              </a:ext>
            </a:extLst>
          </p:cNvPr>
          <p:cNvCxnSpPr>
            <a:cxnSpLocks/>
          </p:cNvCxnSpPr>
          <p:nvPr/>
        </p:nvCxnSpPr>
        <p:spPr>
          <a:xfrm flipH="1">
            <a:off x="733680" y="3170670"/>
            <a:ext cx="1608686" cy="24338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D288F955-03FC-EDA4-3D01-1330DC13146F}"/>
              </a:ext>
            </a:extLst>
          </p:cNvPr>
          <p:cNvSpPr txBox="1"/>
          <p:nvPr/>
        </p:nvSpPr>
        <p:spPr>
          <a:xfrm>
            <a:off x="4305837" y="575230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mm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49CD8A6-2F63-62B1-FE0B-C6EFED21144A}"/>
              </a:ext>
            </a:extLst>
          </p:cNvPr>
          <p:cNvSpPr txBox="1"/>
          <p:nvPr/>
        </p:nvSpPr>
        <p:spPr>
          <a:xfrm>
            <a:off x="3841836" y="2113034"/>
            <a:ext cx="69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pixels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45" name="Image 4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46" name="Connecteur droit 4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Intérêt de l’objectif devant un capteur</a:t>
            </a: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4952" y="1854116"/>
            <a:ext cx="6315762" cy="19948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0642" y="3515490"/>
            <a:ext cx="6136095" cy="15134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3598" y="5189834"/>
            <a:ext cx="5690185" cy="1458063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97CA92B1-E220-5BC6-B4A3-9232E3DBEA01}"/>
              </a:ext>
            </a:extLst>
          </p:cNvPr>
          <p:cNvSpPr txBox="1"/>
          <p:nvPr/>
        </p:nvSpPr>
        <p:spPr>
          <a:xfrm>
            <a:off x="6392784" y="1316516"/>
            <a:ext cx="4743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Schémas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empruntés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au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cours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d’optique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instrumentale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(SC19) de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Sébastien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de ROSSI</a:t>
            </a:r>
            <a:endParaRPr lang="fr-FR" sz="1200" i="1" u="none" strike="noStrike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618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Electronique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Gaz Quantique / LCF</a:t>
            </a: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AF2132E-3CC8-3B0F-B9A6-A87772FA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4" y="2550693"/>
            <a:ext cx="6114950" cy="41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EF7B3C2-A1B5-A240-B476-E068490E7394}"/>
              </a:ext>
            </a:extLst>
          </p:cNvPr>
          <p:cNvSpPr txBox="1"/>
          <p:nvPr/>
        </p:nvSpPr>
        <p:spPr>
          <a:xfrm>
            <a:off x="6408529" y="1486872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Magnetic </a:t>
            </a:r>
            <a:r>
              <a:rPr lang="fr-FR" b="1" i="0" dirty="0" err="1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lang="fr-FR" b="1" i="0" dirty="0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stabilisation for Bose-Einstein condensation </a:t>
            </a:r>
            <a:r>
              <a:rPr lang="fr-FR" b="1" i="0" dirty="0" err="1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experiments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D6DC154-E081-60D0-C929-9858D9F24042}"/>
              </a:ext>
            </a:extLst>
          </p:cNvPr>
          <p:cNvSpPr txBox="1"/>
          <p:nvPr/>
        </p:nvSpPr>
        <p:spPr>
          <a:xfrm>
            <a:off x="7206578" y="4351312"/>
            <a:ext cx="44977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Schematic of the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stabilization system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 In essence, it is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feedforward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technique in a separated coil. A key feature is that the mutual inductance between the two circuits is cancelled.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8025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C815C94-B302-5897-2B24-6006B937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4" y="3887991"/>
            <a:ext cx="1392915" cy="194119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A9E6D40-A80D-F8D7-19A3-20BF0A05C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726" y="2076857"/>
            <a:ext cx="4642427" cy="419777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356DD07-CF70-6C82-FD2A-ADEE9A05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863" y="2710395"/>
            <a:ext cx="4911868" cy="253807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4448BC6-7D1A-A4FA-CE44-0D6C3A979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982" y="5663410"/>
            <a:ext cx="2876951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Définition et chaine d’acquisition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1787436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26116</TotalTime>
  <Words>2043</Words>
  <Application>Microsoft Office PowerPoint</Application>
  <PresentationFormat>Grand écran</PresentationFormat>
  <Paragraphs>518</Paragraphs>
  <Slides>60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60</vt:i4>
      </vt:variant>
    </vt:vector>
  </HeadingPairs>
  <TitlesOfParts>
    <vt:vector size="72" baseType="lpstr">
      <vt:lpstr>Arial</vt:lpstr>
      <vt:lpstr>Bahnschrift SemiBold</vt:lpstr>
      <vt:lpstr>Calibri</vt:lpstr>
      <vt:lpstr>Cambria Math</vt:lpstr>
      <vt:lpstr>Century Gothic</vt:lpstr>
      <vt:lpstr>FreeSans</vt:lpstr>
      <vt:lpstr>Lato</vt:lpstr>
      <vt:lpstr>Montserrat</vt:lpstr>
      <vt:lpstr>Raleway</vt:lpstr>
      <vt:lpstr>Wingdings</vt:lpstr>
      <vt:lpstr>DRAFT PRES CA_IO_13-06-12</vt:lpstr>
      <vt:lpstr>1_DRAFT PRES CA_IO_13-06-12</vt:lpstr>
      <vt:lpstr>Bases de la photodétection</vt:lpstr>
      <vt:lpstr>La lumière et la photonique</vt:lpstr>
      <vt:lpstr>Photodétection / Exemples</vt:lpstr>
      <vt:lpstr>Photodétection / Exemples</vt:lpstr>
      <vt:lpstr>Photodétection / Exemples</vt:lpstr>
      <vt:lpstr>Photodétection / Exemples</vt:lpstr>
      <vt:lpstr>Electronique / Exemples</vt:lpstr>
      <vt:lpstr>Photodétection / Exemples</vt:lpstr>
      <vt:lpstr>Photodétection</vt:lpstr>
      <vt:lpstr>Photodétection</vt:lpstr>
      <vt:lpstr>Photodétection</vt:lpstr>
      <vt:lpstr>Photodétection</vt:lpstr>
      <vt:lpstr>Photodétection</vt:lpstr>
      <vt:lpstr>LEDs / Photodiodes</vt:lpstr>
      <vt:lpstr>Diode</vt:lpstr>
      <vt:lpstr>Diode</vt:lpstr>
      <vt:lpstr>Photodiode</vt:lpstr>
      <vt:lpstr>Photodiode</vt:lpstr>
      <vt:lpstr>Photodiode</vt:lpstr>
      <vt:lpstr>Montage de photodétection</vt:lpstr>
      <vt:lpstr>Système de photodétection</vt:lpstr>
      <vt:lpstr>Système de photodétection</vt:lpstr>
      <vt:lpstr>Système de photodétection</vt:lpstr>
      <vt:lpstr>LEDs</vt:lpstr>
      <vt:lpstr>LED</vt:lpstr>
      <vt:lpstr>LED</vt:lpstr>
      <vt:lpstr>LED</vt:lpstr>
      <vt:lpstr>Montage de photodétection</vt:lpstr>
      <vt:lpstr>Système de photodétection</vt:lpstr>
      <vt:lpstr>Système de photodétection</vt:lpstr>
      <vt:lpstr>Amplificateur linéaire</vt:lpstr>
      <vt:lpstr>Amplificateur Linéaire Intégré</vt:lpstr>
      <vt:lpstr>Amplificateur Linéaire Intégré</vt:lpstr>
      <vt:lpstr>Amplificateur Linéaire Intégré</vt:lpstr>
      <vt:lpstr>Amplificateur Linéaire Intégré</vt:lpstr>
      <vt:lpstr>Amplificateur Linéaire Intégré</vt:lpstr>
      <vt:lpstr>Amplificateur Linéaire Intégré</vt:lpstr>
      <vt:lpstr>Montage de photodétection</vt:lpstr>
      <vt:lpstr>Système de photodétection</vt:lpstr>
      <vt:lpstr>Système de photodétection</vt:lpstr>
      <vt:lpstr>Système de photodétection</vt:lpstr>
      <vt:lpstr>Système de photodétection</vt:lpstr>
      <vt:lpstr>Système de photodétection</vt:lpstr>
      <vt:lpstr>Transistors</vt:lpstr>
      <vt:lpstr>Transistors</vt:lpstr>
      <vt:lpstr>Transistors</vt:lpstr>
      <vt:lpstr>Transistors</vt:lpstr>
      <vt:lpstr>Caméras / Capteurs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Institut d'Optique</dc:creator>
  <cp:lastModifiedBy>Julien VILLEMEJANE</cp:lastModifiedBy>
  <cp:revision>1528</cp:revision>
  <cp:lastPrinted>2021-12-20T13:30:17Z</cp:lastPrinted>
  <dcterms:created xsi:type="dcterms:W3CDTF">2012-05-10T13:56:34Z</dcterms:created>
  <dcterms:modified xsi:type="dcterms:W3CDTF">2025-10-19T12:22:45Z</dcterms:modified>
</cp:coreProperties>
</file>